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80" r:id="rId3"/>
    <p:sldId id="285" r:id="rId4"/>
    <p:sldId id="284" r:id="rId5"/>
    <p:sldId id="257" r:id="rId6"/>
    <p:sldId id="258" r:id="rId7"/>
    <p:sldId id="262" r:id="rId8"/>
    <p:sldId id="274" r:id="rId9"/>
    <p:sldId id="275" r:id="rId10"/>
    <p:sldId id="276" r:id="rId11"/>
    <p:sldId id="268" r:id="rId12"/>
    <p:sldId id="263" r:id="rId13"/>
    <p:sldId id="277" r:id="rId14"/>
    <p:sldId id="264" r:id="rId15"/>
    <p:sldId id="260" r:id="rId16"/>
    <p:sldId id="265" r:id="rId17"/>
    <p:sldId id="278" r:id="rId18"/>
    <p:sldId id="266" r:id="rId19"/>
    <p:sldId id="269" r:id="rId20"/>
    <p:sldId id="270" r:id="rId21"/>
    <p:sldId id="271" r:id="rId22"/>
    <p:sldId id="272" r:id="rId23"/>
    <p:sldId id="273" r:id="rId24"/>
    <p:sldId id="279"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9885" autoAdjust="0"/>
  </p:normalViewPr>
  <p:slideViewPr>
    <p:cSldViewPr>
      <p:cViewPr>
        <p:scale>
          <a:sx n="70" d="100"/>
          <a:sy n="70" d="100"/>
        </p:scale>
        <p:origin x="-2814" y="-3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339DD5-E698-4A70-A401-761A3CE3FCD2}" type="datetimeFigureOut">
              <a:rPr lang="en-US" smtClean="0"/>
              <a:pPr/>
              <a:t>4/13/2019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18ED7A-C839-444E-A1B8-2D80241D8AD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75E7AB-ED3F-4714-B538-1A456BA20E3A}" type="datetimeFigureOut">
              <a:rPr lang="en-US" smtClean="0"/>
              <a:pPr/>
              <a:t>4/13/2019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378924-45F0-403A-AE2C-811BE1F41A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nDs3xUrlyII"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examples.yourdictionary.com/examples-of-humanistic-perspective.html"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baseline="0" dirty="0" smtClean="0"/>
          </a:p>
          <a:p>
            <a:r>
              <a:rPr lang="en-US" dirty="0" smtClean="0">
                <a:hlinkClick r:id="rId3"/>
              </a:rPr>
              <a:t>https://www.youtube.com/watch?v=nDs3xUrlyII</a:t>
            </a:r>
            <a:endParaRPr lang="en-US" dirty="0" smtClean="0"/>
          </a:p>
          <a:p>
            <a:r>
              <a:rPr lang="en-US" dirty="0" smtClean="0">
                <a:hlinkClick r:id="rId4"/>
              </a:rPr>
              <a:t>https://examples.yourdictionary.com/examples-of-humanistic-perspective.html</a:t>
            </a:r>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 the science but be critical: it led to frustration towards the unfulfilled promises which did not result</a:t>
            </a:r>
            <a:r>
              <a:rPr lang="en-US" baseline="0" dirty="0" smtClean="0"/>
              <a:t> in cumulative knowledge about the natural laws of society as was expected in the late 1940s and 1950s.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t>
            </a:r>
            <a:r>
              <a:rPr lang="en-US" u="sng" dirty="0" smtClean="0"/>
              <a:t>NO</a:t>
            </a:r>
            <a:r>
              <a:rPr lang="en-US" dirty="0" smtClean="0"/>
              <a:t> “right” way, rules, or techniques to make an uninteresting and invaluable paper more valuable.</a:t>
            </a:r>
          </a:p>
          <a:p>
            <a:pPr>
              <a:buNone/>
            </a:pPr>
            <a:endParaRPr lang="en-US" dirty="0" smtClean="0"/>
          </a:p>
          <a:p>
            <a:r>
              <a:rPr lang="en-US" dirty="0" smtClean="0"/>
              <a:t>You know enough English, and if you don’t you can learn it easily, and if you can’t you can hire an editor. However, the problem is not in the English, it is in how you use it. </a:t>
            </a:r>
          </a:p>
          <a:p>
            <a:endParaRPr lang="en-US" b="1" dirty="0" smtClean="0">
              <a:solidFill>
                <a:srgbClr val="FF0000"/>
              </a:solidFill>
            </a:endParaRPr>
          </a:p>
          <a:p>
            <a:r>
              <a:rPr lang="en-US" b="1" dirty="0" smtClean="0">
                <a:solidFill>
                  <a:srgbClr val="FF0000"/>
                </a:solidFill>
              </a:rPr>
              <a:t>BAD HABITS … were done to us, we do it to them and to ourselves subconsciously. </a:t>
            </a:r>
            <a:endParaRPr lang="en-US" dirty="0" smtClean="0"/>
          </a:p>
          <a:p>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Think:</a:t>
            </a:r>
          </a:p>
          <a:p>
            <a:endParaRPr lang="en-US" dirty="0" smtClean="0"/>
          </a:p>
          <a:p>
            <a:r>
              <a:rPr lang="en-US" dirty="0" smtClean="0"/>
              <a:t>Group work.</a:t>
            </a:r>
            <a:r>
              <a:rPr lang="en-US" baseline="0" dirty="0" smtClean="0"/>
              <a:t> /// </a:t>
            </a:r>
            <a:r>
              <a:rPr lang="en-US" dirty="0" smtClean="0"/>
              <a:t>Motivation.</a:t>
            </a:r>
          </a:p>
          <a:p>
            <a:endParaRPr lang="en-US" dirty="0" smtClean="0"/>
          </a:p>
          <a:p>
            <a:r>
              <a:rPr lang="en-US" dirty="0" smtClean="0"/>
              <a:t>Real world == attempt</a:t>
            </a:r>
            <a:r>
              <a:rPr lang="en-US" baseline="0" dirty="0" smtClean="0"/>
              <a:t> to explain it == then reexamine.</a:t>
            </a:r>
          </a:p>
          <a:p>
            <a:r>
              <a:rPr lang="en-US" baseline="0" dirty="0" smtClean="0"/>
              <a:t>Vs.</a:t>
            </a:r>
          </a:p>
          <a:p>
            <a:r>
              <a:rPr lang="en-US" baseline="0" dirty="0" smtClean="0"/>
              <a:t>How the world should be == attempt to fix it.</a:t>
            </a:r>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object: to publish in highly valued journals</a:t>
            </a:r>
            <a:r>
              <a:rPr lang="en-US" baseline="0" dirty="0" smtClean="0"/>
              <a:t> using qualitative methods.</a:t>
            </a:r>
          </a:p>
          <a:p>
            <a:r>
              <a:rPr lang="en-US" baseline="0" dirty="0" smtClean="0"/>
              <a:t>Subjects: us</a:t>
            </a:r>
          </a:p>
          <a:p>
            <a:r>
              <a:rPr lang="en-US" baseline="0" dirty="0" smtClean="0"/>
              <a:t>Rules: to be part of the leadership lab, you must contribute, otherwise you are out.</a:t>
            </a:r>
          </a:p>
          <a:p>
            <a:r>
              <a:rPr lang="en-US" baseline="0" dirty="0" smtClean="0"/>
              <a:t>Community: the means in which we communicate, help, meet, talk, the relationships.</a:t>
            </a:r>
          </a:p>
          <a:p>
            <a:r>
              <a:rPr lang="en-US" baseline="0" dirty="0" smtClean="0"/>
              <a:t>Instruments: Shared Google documents.</a:t>
            </a:r>
          </a:p>
          <a:p>
            <a:r>
              <a:rPr lang="en-US" dirty="0" smtClean="0"/>
              <a:t>Division of </a:t>
            </a:r>
            <a:r>
              <a:rPr lang="en-US" dirty="0" err="1" smtClean="0"/>
              <a:t>labour</a:t>
            </a:r>
            <a:r>
              <a:rPr lang="en-US" dirty="0" smtClean="0"/>
              <a:t>: what</a:t>
            </a:r>
            <a:r>
              <a:rPr lang="en-US" baseline="0" dirty="0" smtClean="0"/>
              <a:t> we need to do.</a:t>
            </a:r>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information is important?</a:t>
            </a:r>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information is important?</a:t>
            </a:r>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BC378924-45F0-403A-AE2C-811BE1F41A1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difference between “</a:t>
            </a:r>
            <a:r>
              <a:rPr lang="en-US" b="1" baseline="0" dirty="0" smtClean="0"/>
              <a:t>habits</a:t>
            </a:r>
            <a:r>
              <a:rPr lang="en-US" baseline="0" dirty="0" smtClean="0"/>
              <a:t>” built in the </a:t>
            </a:r>
            <a:r>
              <a:rPr lang="en-US" b="1" baseline="0" dirty="0" smtClean="0"/>
              <a:t>school</a:t>
            </a:r>
            <a:r>
              <a:rPr lang="en-US" baseline="0" dirty="0" smtClean="0"/>
              <a:t> system : both student and teacher.</a:t>
            </a:r>
          </a:p>
          <a:p>
            <a:r>
              <a:rPr lang="en-US" baseline="0" dirty="0" smtClean="0"/>
              <a:t>And the “</a:t>
            </a:r>
            <a:r>
              <a:rPr lang="en-US" b="1" baseline="0" dirty="0" smtClean="0"/>
              <a:t>habit</a:t>
            </a:r>
            <a:r>
              <a:rPr lang="en-US" baseline="0" dirty="0" smtClean="0"/>
              <a:t>” cultivated through experience, activity, economics, and </a:t>
            </a:r>
            <a:r>
              <a:rPr lang="en-US" b="1" baseline="0" dirty="0" smtClean="0"/>
              <a:t>LIFE</a:t>
            </a:r>
            <a:r>
              <a:rPr lang="en-US" baseline="0" dirty="0" smtClean="0"/>
              <a:t>.</a:t>
            </a:r>
          </a:p>
          <a:p>
            <a:endParaRPr lang="en-US" baseline="0" dirty="0" smtClean="0"/>
          </a:p>
          <a:p>
            <a:r>
              <a:rPr lang="en-US" baseline="0" dirty="0" smtClean="0"/>
              <a:t>You are smart, educated, accomplished, etc. He doesn’t know how to program, nor finished BA. Yet big companies and corporations listened to him.</a:t>
            </a:r>
          </a:p>
          <a:p>
            <a:endParaRPr lang="en-US" baseline="0" dirty="0" smtClean="0"/>
          </a:p>
          <a:p>
            <a:r>
              <a:rPr lang="en-US" baseline="0" dirty="0" smtClean="0"/>
              <a:t>So what’s the story here? What is going on?</a:t>
            </a:r>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would you describe the mindset behind each example?</a:t>
            </a:r>
          </a:p>
          <a:p>
            <a:endParaRPr lang="en-US" baseline="0" dirty="0" smtClean="0"/>
          </a:p>
          <a:p>
            <a:r>
              <a:rPr lang="en-US" baseline="0" dirty="0" smtClean="0"/>
              <a:t>The seventies!!!!</a:t>
            </a:r>
          </a:p>
          <a:p>
            <a:endParaRPr lang="en-US" baseline="0" dirty="0" smtClean="0"/>
          </a:p>
          <a:p>
            <a:r>
              <a:rPr lang="en-US" baseline="0" dirty="0" smtClean="0"/>
              <a:t>1. Self-entitled. I matter because I say so.</a:t>
            </a:r>
            <a:endParaRPr lang="en-US" dirty="0" smtClean="0"/>
          </a:p>
          <a:p>
            <a:endParaRPr lang="en-US" dirty="0" smtClean="0"/>
          </a:p>
          <a:p>
            <a:r>
              <a:rPr lang="en-US" dirty="0" smtClean="0"/>
              <a:t>2. RELEVANT</a:t>
            </a:r>
            <a:r>
              <a:rPr lang="en-US" baseline="0" dirty="0" smtClean="0"/>
              <a:t> - </a:t>
            </a:r>
            <a:r>
              <a:rPr lang="en-US" dirty="0" smtClean="0"/>
              <a:t>VALUABLE.</a:t>
            </a:r>
            <a:r>
              <a:rPr lang="en-US" baseline="0" dirty="0" smtClean="0"/>
              <a:t> - </a:t>
            </a:r>
            <a:r>
              <a:rPr lang="en-US" dirty="0" smtClean="0"/>
              <a:t>CONNECTED.</a:t>
            </a:r>
            <a:r>
              <a:rPr lang="en-US" baseline="0" dirty="0" smtClean="0"/>
              <a:t> - </a:t>
            </a:r>
            <a:r>
              <a:rPr lang="en-US" dirty="0" smtClean="0"/>
              <a:t>AWARE.</a:t>
            </a:r>
          </a:p>
        </p:txBody>
      </p:sp>
      <p:sp>
        <p:nvSpPr>
          <p:cNvPr id="4" name="Slide Number Placeholder 3"/>
          <p:cNvSpPr>
            <a:spLocks noGrp="1"/>
          </p:cNvSpPr>
          <p:nvPr>
            <p:ph type="sldNum" sz="quarter" idx="10"/>
          </p:nvPr>
        </p:nvSpPr>
        <p:spPr/>
        <p:txBody>
          <a:bodyPr/>
          <a:lstStyle/>
          <a:p>
            <a:fld id="{BC378924-45F0-403A-AE2C-811BE1F41A1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Compare the titles</a:t>
            </a:r>
            <a:r>
              <a:rPr lang="en-US" baseline="0" dirty="0" smtClean="0"/>
              <a:t> </a:t>
            </a:r>
          </a:p>
          <a:p>
            <a:r>
              <a:rPr lang="en-US" dirty="0" smtClean="0"/>
              <a:t>2. Qualitative</a:t>
            </a:r>
            <a:r>
              <a:rPr lang="en-US" baseline="0" dirty="0" smtClean="0"/>
              <a:t> or Quantitative?</a:t>
            </a:r>
          </a:p>
          <a:p>
            <a:r>
              <a:rPr lang="en-US" baseline="0" dirty="0" smtClean="0"/>
              <a:t>3. How is the research design different for each variation?</a:t>
            </a:r>
          </a:p>
          <a:p>
            <a:r>
              <a:rPr lang="en-US" baseline="0" dirty="0" smtClean="0"/>
              <a:t>4. Can you think of the target journal for each?</a:t>
            </a:r>
          </a:p>
          <a:p>
            <a:r>
              <a:rPr lang="en-US" baseline="0" dirty="0" smtClean="0"/>
              <a:t>5. The goal of this workshop:  The value – validity - credibility  (VVC)</a:t>
            </a:r>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AutoNum type="arabicPeriod"/>
            </a:pPr>
            <a:r>
              <a:rPr lang="en-US" sz="1100" b="1" baseline="0" dirty="0" smtClean="0"/>
              <a:t>An increasingly pluralist attitude toward different modes of inquiry: (to improve the validity of research results).</a:t>
            </a:r>
          </a:p>
          <a:p>
            <a:pPr marL="685800" lvl="1" indent="-228600">
              <a:buFont typeface="Arial" pitchFamily="34" charset="0"/>
              <a:buChar char="•"/>
            </a:pPr>
            <a:r>
              <a:rPr lang="en-US" sz="1100" b="1" baseline="0" dirty="0" smtClean="0"/>
              <a:t>1980s</a:t>
            </a:r>
            <a:r>
              <a:rPr lang="en-US" sz="1100" baseline="0" dirty="0" smtClean="0"/>
              <a:t>: interest in mixed methods (</a:t>
            </a:r>
            <a:r>
              <a:rPr lang="en-US" sz="1100" baseline="0" dirty="0" err="1" smtClean="0"/>
              <a:t>Brannen</a:t>
            </a:r>
            <a:r>
              <a:rPr lang="en-US" sz="1100" baseline="0" dirty="0" smtClean="0"/>
              <a:t>, 1992; </a:t>
            </a:r>
            <a:r>
              <a:rPr lang="en-US" sz="1100" baseline="0" dirty="0" err="1" smtClean="0"/>
              <a:t>Bryman</a:t>
            </a:r>
            <a:r>
              <a:rPr lang="en-US" sz="1100" baseline="0" dirty="0" smtClean="0"/>
              <a:t>, 1988) Mixed Methods + Qualitative and Quantitative research in social sciences.</a:t>
            </a:r>
          </a:p>
          <a:p>
            <a:pPr marL="685800" lvl="1" indent="-228600">
              <a:buFont typeface="Arial" pitchFamily="34" charset="0"/>
              <a:buChar char="•"/>
            </a:pPr>
            <a:r>
              <a:rPr lang="en-US" sz="1100" b="1" baseline="0" dirty="0" smtClean="0"/>
              <a:t>2007</a:t>
            </a:r>
            <a:r>
              <a:rPr lang="en-US" sz="1100" baseline="0" dirty="0" smtClean="0"/>
              <a:t>: Journal of mixed methods Research : </a:t>
            </a:r>
          </a:p>
          <a:p>
            <a:pPr marL="685800" lvl="1" indent="-228600">
              <a:buFont typeface="Arial" pitchFamily="34" charset="0"/>
              <a:buChar char="•"/>
            </a:pPr>
            <a:r>
              <a:rPr lang="en-US" sz="1100" b="1" i="0" kern="1200" dirty="0" smtClean="0">
                <a:solidFill>
                  <a:schemeClr val="tx1"/>
                </a:solidFill>
                <a:latin typeface="+mn-lt"/>
                <a:ea typeface="+mn-ea"/>
                <a:cs typeface="+mn-cs"/>
              </a:rPr>
              <a:t>Cross tabulation</a:t>
            </a:r>
            <a:r>
              <a:rPr lang="en-US" sz="1100" b="0" i="0" kern="1200" dirty="0" smtClean="0">
                <a:solidFill>
                  <a:schemeClr val="tx1"/>
                </a:solidFill>
                <a:latin typeface="+mn-lt"/>
                <a:ea typeface="+mn-ea"/>
                <a:cs typeface="+mn-cs"/>
              </a:rPr>
              <a:t> is a method to quantitatively analyze the relationship between multiple variables. Also known as contingency tables or </a:t>
            </a:r>
            <a:r>
              <a:rPr lang="en-US" sz="1100" b="1" i="0" kern="1200" dirty="0" smtClean="0">
                <a:solidFill>
                  <a:schemeClr val="tx1"/>
                </a:solidFill>
                <a:latin typeface="+mn-lt"/>
                <a:ea typeface="+mn-ea"/>
                <a:cs typeface="+mn-cs"/>
              </a:rPr>
              <a:t>cross</a:t>
            </a:r>
            <a:r>
              <a:rPr lang="en-US" sz="1100" b="0" i="0" kern="1200" dirty="0" smtClean="0">
                <a:solidFill>
                  <a:schemeClr val="tx1"/>
                </a:solidFill>
                <a:latin typeface="+mn-lt"/>
                <a:ea typeface="+mn-ea"/>
                <a:cs typeface="+mn-cs"/>
              </a:rPr>
              <a:t> tabs.</a:t>
            </a:r>
          </a:p>
          <a:p>
            <a:pPr marL="685800" lvl="1" indent="-228600">
              <a:buFont typeface="Arial" pitchFamily="34" charset="0"/>
              <a:buChar char="•"/>
            </a:pPr>
            <a:r>
              <a:rPr lang="en-US" sz="1100" b="1" i="0" kern="1200" dirty="0" smtClean="0">
                <a:solidFill>
                  <a:schemeClr val="tx1"/>
                </a:solidFill>
                <a:latin typeface="+mn-lt"/>
                <a:ea typeface="+mn-ea"/>
                <a:cs typeface="+mn-cs"/>
              </a:rPr>
              <a:t>Multivariate</a:t>
            </a:r>
            <a:r>
              <a:rPr lang="en-US" sz="1100" b="0" i="0" kern="1200" dirty="0" smtClean="0">
                <a:solidFill>
                  <a:schemeClr val="tx1"/>
                </a:solidFill>
                <a:latin typeface="+mn-lt"/>
                <a:ea typeface="+mn-ea"/>
                <a:cs typeface="+mn-cs"/>
              </a:rPr>
              <a:t> analysis (MVA) is based on the statistical principle of </a:t>
            </a:r>
            <a:r>
              <a:rPr lang="en-US" sz="1100" b="1" i="0" kern="1200" dirty="0" smtClean="0">
                <a:solidFill>
                  <a:schemeClr val="tx1"/>
                </a:solidFill>
                <a:latin typeface="+mn-lt"/>
                <a:ea typeface="+mn-ea"/>
                <a:cs typeface="+mn-cs"/>
              </a:rPr>
              <a:t>multivariate </a:t>
            </a:r>
            <a:r>
              <a:rPr lang="en-US" sz="1100" b="0" i="0" kern="1200" dirty="0" smtClean="0">
                <a:solidFill>
                  <a:schemeClr val="tx1"/>
                </a:solidFill>
                <a:latin typeface="+mn-lt"/>
                <a:ea typeface="+mn-ea"/>
                <a:cs typeface="+mn-cs"/>
              </a:rPr>
              <a:t>statistics, which involves observation and analysis of more than one statistical outcome variable at a time.</a:t>
            </a:r>
          </a:p>
          <a:p>
            <a:pPr marL="228600" indent="-228600">
              <a:buNone/>
            </a:pPr>
            <a:r>
              <a:rPr lang="en-US" sz="1100" b="1" baseline="0" dirty="0" smtClean="0"/>
              <a:t>3. </a:t>
            </a:r>
            <a:r>
              <a:rPr lang="en-US" sz="1100" b="1" i="0" kern="1200" dirty="0" err="1" smtClean="0">
                <a:solidFill>
                  <a:schemeClr val="tx1"/>
                </a:solidFill>
                <a:latin typeface="+mn-lt"/>
                <a:ea typeface="+mn-ea"/>
                <a:cs typeface="+mn-cs"/>
              </a:rPr>
              <a:t>Neoliberalism</a:t>
            </a:r>
            <a:r>
              <a:rPr lang="en-US" sz="1100" b="0" i="0" kern="1200" dirty="0" smtClean="0">
                <a:solidFill>
                  <a:schemeClr val="tx1"/>
                </a:solidFill>
                <a:latin typeface="+mn-lt"/>
                <a:ea typeface="+mn-ea"/>
                <a:cs typeface="+mn-cs"/>
              </a:rPr>
              <a:t>: - regularly used in popular debate around the world to define the last 40 years. It’s used to refer to an economic system in which the “free” market is extended to every part of our public and personal worlds. The transformation of the state from a provider of public welfare to a promoter of markets and competition helps to enable this shift. </a:t>
            </a:r>
            <a:r>
              <a:rPr lang="en-US" sz="1100" b="0" i="0" kern="1200" dirty="0" err="1" smtClean="0">
                <a:solidFill>
                  <a:schemeClr val="tx1"/>
                </a:solidFill>
                <a:latin typeface="+mn-lt"/>
                <a:ea typeface="+mn-ea"/>
                <a:cs typeface="+mn-cs"/>
              </a:rPr>
              <a:t>Neoliberalism</a:t>
            </a:r>
            <a:r>
              <a:rPr lang="en-US" sz="1100" b="0" i="0" kern="1200" dirty="0" smtClean="0">
                <a:solidFill>
                  <a:schemeClr val="tx1"/>
                </a:solidFill>
                <a:latin typeface="+mn-lt"/>
                <a:ea typeface="+mn-ea"/>
                <a:cs typeface="+mn-cs"/>
              </a:rPr>
              <a:t> is criticized for giving markets too much power over our lives.</a:t>
            </a:r>
          </a:p>
          <a:p>
            <a:pPr marL="228600" indent="-228600">
              <a:buNone/>
            </a:pPr>
            <a:r>
              <a:rPr lang="en-US" sz="1100" b="0" i="0" kern="1200" baseline="0" dirty="0" smtClean="0">
                <a:solidFill>
                  <a:schemeClr val="tx1"/>
                </a:solidFill>
                <a:latin typeface="+mn-lt"/>
                <a:ea typeface="+mn-ea"/>
                <a:cs typeface="+mn-cs"/>
              </a:rPr>
              <a:t>                           -  </a:t>
            </a:r>
            <a:r>
              <a:rPr lang="en-US" sz="1100" b="0" i="0" kern="1200" dirty="0" smtClean="0">
                <a:solidFill>
                  <a:schemeClr val="tx1"/>
                </a:solidFill>
                <a:latin typeface="+mn-lt"/>
                <a:ea typeface="+mn-ea"/>
                <a:cs typeface="+mn-cs"/>
              </a:rPr>
              <a:t> the requirement that public policies and practices are grounded in evidence-based, scientifically </a:t>
            </a:r>
            <a:r>
              <a:rPr lang="en-US" sz="1100" b="0" i="0" kern="1200" baseline="0" dirty="0" smtClean="0">
                <a:solidFill>
                  <a:schemeClr val="tx1"/>
                </a:solidFill>
                <a:latin typeface="+mn-lt"/>
                <a:ea typeface="+mn-ea"/>
                <a:cs typeface="+mn-cs"/>
              </a:rPr>
              <a:t>validated research has gained momentum since the early 1990s </a:t>
            </a:r>
          </a:p>
          <a:p>
            <a:pPr marL="228600" indent="-228600">
              <a:buNone/>
            </a:pPr>
            <a:r>
              <a:rPr lang="en-US" sz="1100" b="0" i="0" kern="1200" baseline="0" dirty="0" smtClean="0">
                <a:solidFill>
                  <a:schemeClr val="tx1"/>
                </a:solidFill>
                <a:latin typeface="+mn-lt"/>
                <a:ea typeface="+mn-ea"/>
                <a:cs typeface="+mn-cs"/>
              </a:rPr>
              <a:t>                                                                                                                                                   (Dixon-Woods etc., 2006: </a:t>
            </a:r>
            <a:r>
              <a:rPr lang="en-US" sz="1100" b="1" i="0" kern="1200" baseline="0" dirty="0" smtClean="0">
                <a:solidFill>
                  <a:srgbClr val="FF0000"/>
                </a:solidFill>
                <a:latin typeface="+mn-lt"/>
                <a:ea typeface="+mn-ea"/>
                <a:cs typeface="+mn-cs"/>
              </a:rPr>
              <a:t>systematic reviews </a:t>
            </a:r>
            <a:r>
              <a:rPr lang="en-US" sz="1100" b="0" i="0" kern="1200" baseline="0" dirty="0" smtClean="0">
                <a:solidFill>
                  <a:schemeClr val="tx1"/>
                </a:solidFill>
                <a:latin typeface="+mn-lt"/>
                <a:ea typeface="+mn-ea"/>
                <a:cs typeface="+mn-cs"/>
              </a:rPr>
              <a:t>incorporate qualitative research)</a:t>
            </a:r>
            <a:endParaRPr lang="en-US" sz="1100" baseline="0" dirty="0" smtClean="0"/>
          </a:p>
          <a:p>
            <a:pPr marL="228600" indent="-228600">
              <a:buNone/>
            </a:pPr>
            <a:r>
              <a:rPr lang="en-US" sz="1100" b="1" dirty="0" smtClean="0"/>
              <a:t>4. One faction </a:t>
            </a:r>
            <a:r>
              <a:rPr lang="en-US" sz="1100" dirty="0" smtClean="0"/>
              <a:t>rejects the idea of QR as representations</a:t>
            </a:r>
            <a:r>
              <a:rPr lang="en-US" sz="1100" baseline="0" dirty="0" smtClean="0"/>
              <a:t> of truths and its policy relevance.   ///     </a:t>
            </a:r>
          </a:p>
          <a:p>
            <a:pPr marL="228600" indent="-228600">
              <a:buNone/>
            </a:pPr>
            <a:r>
              <a:rPr lang="en-US" sz="1100" baseline="0" dirty="0" smtClean="0"/>
              <a:t>    </a:t>
            </a:r>
            <a:r>
              <a:rPr lang="en-US" sz="1100" b="1" baseline="0" dirty="0" smtClean="0"/>
              <a:t>Another faction </a:t>
            </a:r>
            <a:r>
              <a:rPr lang="en-US" sz="1100" baseline="0" dirty="0" smtClean="0"/>
              <a:t>tried developing rigorous and convincing augments for their evidence as well as criteria   /// </a:t>
            </a:r>
          </a:p>
          <a:p>
            <a:pPr marL="228600" indent="-228600">
              <a:buNone/>
            </a:pPr>
            <a:r>
              <a:rPr lang="en-US" sz="1100" dirty="0" smtClean="0"/>
              <a:t>    Quantitative methods rise could allow for missing the big picture.  ///</a:t>
            </a:r>
            <a:endParaRPr lang="en-US" sz="1100"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A rise</a:t>
            </a:r>
            <a:r>
              <a:rPr lang="en-US" baseline="0" dirty="0" smtClean="0"/>
              <a:t> of qualitative research.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C378924-45F0-403A-AE2C-811BE1F41A1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4/13/2019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4/13/2019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4/13/2019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blicationethic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k.sagepub.com/en-gb/mst/journal/qualitative-research"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829761"/>
          </a:xfrm>
        </p:spPr>
        <p:txBody>
          <a:bodyPr>
            <a:noAutofit/>
          </a:bodyPr>
          <a:lstStyle/>
          <a:p>
            <a:pPr algn="ctr"/>
            <a:r>
              <a:rPr lang="en-US" sz="6600" dirty="0" smtClean="0">
                <a:solidFill>
                  <a:srgbClr val="0070C0"/>
                </a:solidFill>
              </a:rPr>
              <a:t>“</a:t>
            </a:r>
            <a:r>
              <a:rPr lang="en-US" b="1" dirty="0" smtClean="0">
                <a:solidFill>
                  <a:srgbClr val="0070C0"/>
                </a:solidFill>
                <a:latin typeface="Algerian" pitchFamily="82" charset="0"/>
              </a:rPr>
              <a:t>To live in a different language game</a:t>
            </a:r>
            <a:r>
              <a:rPr lang="en-US" sz="6600" dirty="0" smtClean="0">
                <a:solidFill>
                  <a:srgbClr val="0070C0"/>
                </a:solidFill>
              </a:rPr>
              <a:t>”</a:t>
            </a:r>
            <a:endParaRPr lang="en-US" sz="6600" dirty="0">
              <a:solidFill>
                <a:srgbClr val="0070C0"/>
              </a:solidFill>
            </a:endParaRPr>
          </a:p>
        </p:txBody>
      </p:sp>
      <p:sp>
        <p:nvSpPr>
          <p:cNvPr id="3" name="Subtitle 2"/>
          <p:cNvSpPr>
            <a:spLocks noGrp="1"/>
          </p:cNvSpPr>
          <p:nvPr>
            <p:ph type="subTitle" idx="1"/>
          </p:nvPr>
        </p:nvSpPr>
        <p:spPr>
          <a:xfrm>
            <a:off x="609600" y="3352800"/>
            <a:ext cx="7772400" cy="1600200"/>
          </a:xfrm>
        </p:spPr>
        <p:txBody>
          <a:bodyPr>
            <a:normAutofit fontScale="85000" lnSpcReduction="10000"/>
          </a:bodyPr>
          <a:lstStyle/>
          <a:p>
            <a:pPr algn="ctr"/>
            <a:endParaRPr lang="en-US" sz="2000" b="1" dirty="0" smtClean="0">
              <a:solidFill>
                <a:schemeClr val="tx1"/>
              </a:solidFill>
            </a:endParaRPr>
          </a:p>
          <a:p>
            <a:pPr algn="ctr"/>
            <a:r>
              <a:rPr lang="en-US" sz="3300" b="1" dirty="0" smtClean="0">
                <a:solidFill>
                  <a:schemeClr val="tx1"/>
                </a:solidFill>
              </a:rPr>
              <a:t>Research-intervention </a:t>
            </a:r>
            <a:r>
              <a:rPr lang="en-US" sz="3300" b="1" dirty="0" smtClean="0">
                <a:solidFill>
                  <a:schemeClr val="tx1"/>
                </a:solidFill>
              </a:rPr>
              <a:t>in Higher </a:t>
            </a:r>
            <a:r>
              <a:rPr lang="en-US" sz="3300" b="1" dirty="0" smtClean="0">
                <a:solidFill>
                  <a:schemeClr val="tx1"/>
                </a:solidFill>
              </a:rPr>
              <a:t>Education</a:t>
            </a:r>
          </a:p>
          <a:p>
            <a:pPr algn="ctr"/>
            <a:endParaRPr lang="en-US" b="1" dirty="0" smtClean="0">
              <a:solidFill>
                <a:schemeClr val="tx1"/>
              </a:solidFill>
            </a:endParaRPr>
          </a:p>
          <a:p>
            <a:pPr algn="ctr"/>
            <a:r>
              <a:rPr lang="en-US" sz="1400" b="1" dirty="0" smtClean="0">
                <a:solidFill>
                  <a:schemeClr val="tx1"/>
                </a:solidFill>
              </a:rPr>
              <a:t>Dana </a:t>
            </a:r>
            <a:r>
              <a:rPr lang="en-US" sz="1400" b="1" dirty="0" err="1" smtClean="0">
                <a:solidFill>
                  <a:schemeClr val="tx1"/>
                </a:solidFill>
              </a:rPr>
              <a:t>Yaseen</a:t>
            </a:r>
            <a:endParaRPr lang="en-US" sz="1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It’s been going on alongside quantitative long before it’s been referred to as qualitative.</a:t>
            </a:r>
          </a:p>
          <a:p>
            <a:endParaRPr lang="en-US" dirty="0" smtClean="0"/>
          </a:p>
          <a:p>
            <a:r>
              <a:rPr lang="en-US" dirty="0" smtClean="0"/>
              <a:t>Humanistic approach: emphasizes the need to understand the actor’s perspective which promoted case-studies. </a:t>
            </a:r>
          </a:p>
          <a:p>
            <a:endParaRPr lang="en-US" dirty="0" smtClean="0"/>
          </a:p>
          <a:p>
            <a:r>
              <a:rPr lang="en-US" dirty="0" smtClean="0"/>
              <a:t>Different ways of collecting and analyzing non-quantified data about social phenomena.</a:t>
            </a:r>
          </a:p>
          <a:p>
            <a:endParaRPr lang="en-US" dirty="0" smtClean="0"/>
          </a:p>
          <a:p>
            <a:r>
              <a:rPr lang="en-US" dirty="0" smtClean="0"/>
              <a:t>Resulted in cross-fertilization of knowledge between different human science disciplines.</a:t>
            </a:r>
          </a:p>
          <a:p>
            <a:endParaRPr lang="en-US" dirty="0" smtClean="0"/>
          </a:p>
          <a:p>
            <a:r>
              <a:rPr lang="en-US" dirty="0" smtClean="0"/>
              <a:t>As a term, it lumped together practically everything else about social research other than quantitative analysis, as of such a residue would make a unified object. However, the terminological polarization reflected the growing pressure to justify a non-quantitative means for arguing with empirical evidence. </a:t>
            </a:r>
          </a:p>
          <a:p>
            <a:endParaRPr lang="en-US" dirty="0"/>
          </a:p>
        </p:txBody>
      </p:sp>
      <p:sp>
        <p:nvSpPr>
          <p:cNvPr id="3" name="Title 2"/>
          <p:cNvSpPr>
            <a:spLocks noGrp="1"/>
          </p:cNvSpPr>
          <p:nvPr>
            <p:ph type="title"/>
          </p:nvPr>
        </p:nvSpPr>
        <p:spPr/>
        <p:txBody>
          <a:bodyPr>
            <a:normAutofit fontScale="90000"/>
          </a:bodyPr>
          <a:lstStyle/>
          <a:p>
            <a:r>
              <a:rPr lang="en-US" dirty="0" smtClean="0"/>
              <a:t>The Rise of Qualitative Research as a Category and a Set of Practices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81228" indent="-571500">
              <a:buFont typeface="+mj-lt"/>
              <a:buAutoNum type="romanLcPeriod"/>
            </a:pPr>
            <a:endParaRPr lang="en-US" dirty="0" smtClean="0"/>
          </a:p>
          <a:p>
            <a:pPr marL="681228" indent="-571500">
              <a:buFont typeface="+mj-lt"/>
              <a:buAutoNum type="romanLcPeriod"/>
            </a:pPr>
            <a:r>
              <a:rPr lang="en-US" dirty="0" smtClean="0"/>
              <a:t>Introduction</a:t>
            </a:r>
          </a:p>
          <a:p>
            <a:pPr marL="681228" indent="-571500">
              <a:buFont typeface="+mj-lt"/>
              <a:buAutoNum type="romanLcPeriod"/>
            </a:pPr>
            <a:r>
              <a:rPr lang="en-US" dirty="0" smtClean="0"/>
              <a:t>Literature review</a:t>
            </a:r>
          </a:p>
          <a:p>
            <a:pPr marL="681228" indent="-571500">
              <a:buFont typeface="+mj-lt"/>
              <a:buAutoNum type="romanLcPeriod"/>
            </a:pPr>
            <a:r>
              <a:rPr lang="en-US" dirty="0" smtClean="0"/>
              <a:t>Research methodology </a:t>
            </a:r>
          </a:p>
          <a:p>
            <a:pPr marL="681228" indent="-571500">
              <a:buFont typeface="+mj-lt"/>
              <a:buAutoNum type="romanLcPeriod"/>
            </a:pPr>
            <a:r>
              <a:rPr lang="en-US" dirty="0" smtClean="0"/>
              <a:t>Data collection</a:t>
            </a:r>
          </a:p>
          <a:p>
            <a:pPr marL="681228" indent="-571500">
              <a:buFont typeface="+mj-lt"/>
              <a:buAutoNum type="romanLcPeriod"/>
            </a:pPr>
            <a:r>
              <a:rPr lang="en-US" dirty="0" smtClean="0"/>
              <a:t>Analysis</a:t>
            </a:r>
          </a:p>
          <a:p>
            <a:pPr marL="681228" indent="-571500">
              <a:buFont typeface="+mj-lt"/>
              <a:buAutoNum type="romanLcPeriod"/>
            </a:pPr>
            <a:r>
              <a:rPr lang="en-US" dirty="0" smtClean="0"/>
              <a:t>Conclusions and recommendations</a:t>
            </a:r>
          </a:p>
          <a:p>
            <a:pPr marL="681228" indent="-571500">
              <a:buFont typeface="+mj-lt"/>
              <a:buAutoNum type="romanLcPeriod"/>
            </a:pPr>
            <a:r>
              <a:rPr lang="en-US" dirty="0" smtClean="0"/>
              <a:t>Bibliography </a:t>
            </a:r>
          </a:p>
          <a:p>
            <a:pPr marL="681228" indent="-571500">
              <a:buFont typeface="+mj-lt"/>
              <a:buAutoNum type="romanLcPeriod"/>
            </a:pPr>
            <a:endParaRPr lang="en-US" dirty="0" smtClean="0"/>
          </a:p>
          <a:p>
            <a:pPr marL="681228" indent="-571500" algn="r">
              <a:buNone/>
            </a:pPr>
            <a:r>
              <a:rPr lang="en-US" dirty="0" smtClean="0">
                <a:solidFill>
                  <a:srgbClr val="FF0000"/>
                </a:solidFill>
              </a:rPr>
              <a:t>IT DOES NOT WORK. </a:t>
            </a:r>
            <a:r>
              <a:rPr lang="en-US" dirty="0" smtClean="0">
                <a:solidFill>
                  <a:srgbClr val="FF0000"/>
                </a:solidFill>
                <a:sym typeface="Wingdings" pitchFamily="2" charset="2"/>
              </a:rPr>
              <a:t></a:t>
            </a:r>
            <a:endParaRPr lang="en-US" dirty="0">
              <a:solidFill>
                <a:srgbClr val="FF0000"/>
              </a:solidFill>
            </a:endParaRPr>
          </a:p>
        </p:txBody>
      </p:sp>
      <p:sp>
        <p:nvSpPr>
          <p:cNvPr id="3" name="Title 2"/>
          <p:cNvSpPr>
            <a:spLocks noGrp="1"/>
          </p:cNvSpPr>
          <p:nvPr>
            <p:ph type="title"/>
          </p:nvPr>
        </p:nvSpPr>
        <p:spPr/>
        <p:txBody>
          <a:bodyPr>
            <a:normAutofit fontScale="90000"/>
          </a:bodyPr>
          <a:lstStyle/>
          <a:p>
            <a:r>
              <a:rPr lang="en-US" dirty="0" smtClean="0"/>
              <a:t>So what do you need from an “expert”?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“Men make their own history, but they do not make it just as they please; they do not make it under circumstances chosen by themselves, but under circumstances directly encountered, given and transmitted from the past. The tradition of all the dead generations weighs like a nightmare on the brain of the living. And just when they seem engaged in revolutionizing themselves and things, in creating something that has never yet existed, precisely in such periods of revolutionary crisis they anxiously conjure up the spirits of the past to their service and borrow from them names, battle cries and costumes in order to present the new scene of world history in this time-honored disguise and this borrowed language (Marx, 1852/1979)</a:t>
            </a:r>
          </a:p>
        </p:txBody>
      </p:sp>
      <p:sp>
        <p:nvSpPr>
          <p:cNvPr id="3" name="Title 2"/>
          <p:cNvSpPr>
            <a:spLocks noGrp="1"/>
          </p:cNvSpPr>
          <p:nvPr>
            <p:ph type="title"/>
          </p:nvPr>
        </p:nvSpPr>
        <p:spPr/>
        <p:txBody>
          <a:bodyPr/>
          <a:lstStyle/>
          <a:p>
            <a:r>
              <a:rPr lang="en-US" dirty="0" smtClean="0"/>
              <a:t>The point is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“Intertwined processes of analysis and synthesis. The principle is that people confront the concrete world of living, interrelated complexity, produce abstract concepts that attempt to explain that complexity – in an impoverished form – and then re-examine the world through those concepts to produce a thought-concrete, thereby further developing their conceptual understanding.”</a:t>
            </a:r>
            <a:endParaRPr lang="en-US" dirty="0"/>
          </a:p>
        </p:txBody>
      </p:sp>
      <p:sp>
        <p:nvSpPr>
          <p:cNvPr id="3" name="Title 2"/>
          <p:cNvSpPr>
            <a:spLocks noGrp="1"/>
          </p:cNvSpPr>
          <p:nvPr>
            <p:ph type="title"/>
          </p:nvPr>
        </p:nvSpPr>
        <p:spPr/>
        <p:txBody>
          <a:bodyPr>
            <a:normAutofit fontScale="90000"/>
          </a:bodyPr>
          <a:lstStyle/>
          <a:p>
            <a:r>
              <a:rPr lang="en-US" dirty="0" smtClean="0"/>
              <a:t>“Ascending from the abstract to the concrete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latin typeface="+mj-lt"/>
            </a:endParaRPr>
          </a:p>
          <a:p>
            <a:r>
              <a:rPr lang="en-US" dirty="0" smtClean="0">
                <a:latin typeface="+mj-lt"/>
              </a:rPr>
              <a:t>We value reading about bad things.</a:t>
            </a:r>
            <a:endParaRPr lang="en-US" i="1" dirty="0" smtClean="0">
              <a:latin typeface="+mj-lt"/>
            </a:endParaRPr>
          </a:p>
          <a:p>
            <a:pPr>
              <a:buNone/>
            </a:pPr>
            <a:endParaRPr lang="en-US" i="1" dirty="0" smtClean="0">
              <a:latin typeface="+mj-lt"/>
            </a:endParaRPr>
          </a:p>
          <a:p>
            <a:r>
              <a:rPr lang="en-US" i="1" dirty="0" smtClean="0">
                <a:latin typeface="+mj-lt"/>
              </a:rPr>
              <a:t>The way to create interest happens through:</a:t>
            </a:r>
          </a:p>
          <a:p>
            <a:pPr>
              <a:buNone/>
            </a:pPr>
            <a:endParaRPr lang="en-US" i="1" dirty="0" smtClean="0">
              <a:latin typeface="+mj-lt"/>
            </a:endParaRPr>
          </a:p>
          <a:p>
            <a:pPr algn="ctr">
              <a:buNone/>
            </a:pPr>
            <a:r>
              <a:rPr lang="en-US" sz="7200" i="1" dirty="0" smtClean="0">
                <a:solidFill>
                  <a:srgbClr val="FF0000"/>
                </a:solidFill>
                <a:latin typeface="+mj-lt"/>
              </a:rPr>
              <a:t>“</a:t>
            </a:r>
            <a:r>
              <a:rPr lang="en-US" sz="6600" i="1" dirty="0" smtClean="0">
                <a:solidFill>
                  <a:srgbClr val="FF0000"/>
                </a:solidFill>
                <a:latin typeface="+mj-lt"/>
              </a:rPr>
              <a:t>OMG</a:t>
            </a:r>
            <a:r>
              <a:rPr lang="en-US" sz="7200" i="1" dirty="0" smtClean="0">
                <a:solidFill>
                  <a:srgbClr val="FF0000"/>
                </a:solidFill>
                <a:latin typeface="+mj-lt"/>
              </a:rPr>
              <a:t>”</a:t>
            </a:r>
          </a:p>
          <a:p>
            <a:pPr algn="ctr">
              <a:buNone/>
            </a:pPr>
            <a:r>
              <a:rPr lang="en-US" sz="4400" b="1" dirty="0" smtClean="0">
                <a:latin typeface="+mj-lt"/>
              </a:rPr>
              <a:t>Contradictions &amp; Tensions</a:t>
            </a:r>
            <a:endParaRPr lang="en-US" sz="4000" b="1" dirty="0" smtClean="0">
              <a:latin typeface="+mj-lt"/>
            </a:endParaRPr>
          </a:p>
          <a:p>
            <a:pPr>
              <a:buNone/>
            </a:pPr>
            <a:endParaRPr lang="en-US" sz="2400" dirty="0" smtClean="0"/>
          </a:p>
          <a:p>
            <a:pPr algn="ctr">
              <a:buNone/>
            </a:pPr>
            <a:endParaRPr lang="en-US" sz="7200" i="1" dirty="0" smtClean="0">
              <a:solidFill>
                <a:srgbClr val="FF0000"/>
              </a:solidFill>
              <a:latin typeface="+mj-lt"/>
            </a:endParaRPr>
          </a:p>
          <a:p>
            <a:pPr algn="ctr">
              <a:buNone/>
            </a:pPr>
            <a:endParaRPr lang="en-US" sz="6600" i="1" dirty="0">
              <a:solidFill>
                <a:srgbClr val="FF0000"/>
              </a:solidFill>
              <a:latin typeface="+mj-lt"/>
            </a:endParaRPr>
          </a:p>
        </p:txBody>
      </p:sp>
      <p:sp>
        <p:nvSpPr>
          <p:cNvPr id="3" name="Title 2"/>
          <p:cNvSpPr>
            <a:spLocks noGrp="1"/>
          </p:cNvSpPr>
          <p:nvPr>
            <p:ph type="title"/>
          </p:nvPr>
        </p:nvSpPr>
        <p:spPr/>
        <p:txBody>
          <a:bodyPr>
            <a:normAutofit/>
          </a:bodyPr>
          <a:lstStyle/>
          <a:p>
            <a:pPr algn="ctr"/>
            <a:r>
              <a:rPr lang="en-US" dirty="0" smtClean="0">
                <a:solidFill>
                  <a:srgbClr val="FF0000"/>
                </a:solidFill>
              </a:rPr>
              <a:t>“A sense of urgency and value”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issue of feedback …</a:t>
            </a:r>
          </a:p>
          <a:p>
            <a:endParaRPr lang="en-US" dirty="0" smtClean="0"/>
          </a:p>
          <a:p>
            <a:r>
              <a:rPr lang="en-US" dirty="0" smtClean="0"/>
              <a:t>Using games in the classroom …</a:t>
            </a:r>
          </a:p>
          <a:p>
            <a:endParaRPr lang="en-US" dirty="0" smtClean="0"/>
          </a:p>
          <a:p>
            <a:endParaRPr lang="en-US" dirty="0" smtClean="0"/>
          </a:p>
          <a:p>
            <a:r>
              <a:rPr lang="en-US" dirty="0" smtClean="0"/>
              <a:t>And most notably: </a:t>
            </a:r>
            <a:r>
              <a:rPr lang="en-US" b="1" i="1" dirty="0" smtClean="0">
                <a:solidFill>
                  <a:srgbClr val="FF0000"/>
                </a:solidFill>
                <a:latin typeface="AR ESSENCE" pitchFamily="2" charset="0"/>
              </a:rPr>
              <a:t>“the interest in us?”</a:t>
            </a:r>
          </a:p>
          <a:p>
            <a:endParaRPr lang="en-US" b="1" i="1" dirty="0" smtClean="0">
              <a:solidFill>
                <a:srgbClr val="FF0000"/>
              </a:solidFill>
              <a:latin typeface="AR ESSENCE" pitchFamily="2" charset="0"/>
            </a:endParaRPr>
          </a:p>
        </p:txBody>
      </p:sp>
      <p:sp>
        <p:nvSpPr>
          <p:cNvPr id="3" name="Title 2"/>
          <p:cNvSpPr>
            <a:spLocks noGrp="1"/>
          </p:cNvSpPr>
          <p:nvPr>
            <p:ph type="title"/>
          </p:nvPr>
        </p:nvSpPr>
        <p:spPr/>
        <p:txBody>
          <a:bodyPr/>
          <a:lstStyle/>
          <a:p>
            <a:r>
              <a:rPr lang="en-US" dirty="0" smtClean="0">
                <a:solidFill>
                  <a:schemeClr val="tx1"/>
                </a:solidFill>
              </a:rPr>
              <a:t>Consider this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4300" b="1" dirty="0" smtClean="0">
                <a:solidFill>
                  <a:srgbClr val="0070C0"/>
                </a:solidFill>
                <a:effectLst>
                  <a:outerShdw blurRad="38100" dist="38100" dir="2700000" algn="tl">
                    <a:srgbClr val="000000">
                      <a:alpha val="43137"/>
                    </a:srgbClr>
                  </a:outerShdw>
                </a:effectLst>
                <a:latin typeface="AR ESSENCE" pitchFamily="2" charset="0"/>
              </a:rPr>
              <a:t>Contradictions:</a:t>
            </a:r>
          </a:p>
          <a:p>
            <a:pPr>
              <a:buNone/>
            </a:pPr>
            <a:endParaRPr lang="en-US" sz="2800" b="1" u="sng" dirty="0" smtClean="0">
              <a:solidFill>
                <a:srgbClr val="0070C0"/>
              </a:solidFill>
              <a:effectLst>
                <a:outerShdw blurRad="38100" dist="38100" dir="2700000" algn="tl">
                  <a:srgbClr val="000000">
                    <a:alpha val="43137"/>
                  </a:srgbClr>
                </a:outerShdw>
              </a:effectLst>
              <a:latin typeface="AR ESSENCE" pitchFamily="2" charset="0"/>
            </a:endParaRPr>
          </a:p>
          <a:p>
            <a:pPr>
              <a:buNone/>
            </a:pPr>
            <a:r>
              <a:rPr lang="en-US" sz="2800" b="1" dirty="0" smtClean="0">
                <a:solidFill>
                  <a:srgbClr val="0070C0"/>
                </a:solidFill>
                <a:latin typeface="Times New Roman" pitchFamily="18" charset="0"/>
                <a:cs typeface="Times New Roman" pitchFamily="18" charset="0"/>
              </a:rPr>
              <a:t>“ the notion of cultural-historical tensions which occur within an activity and/or between multiple activities and promote dialectical transformation.” (</a:t>
            </a:r>
            <a:r>
              <a:rPr lang="en-US" sz="2800" b="1" dirty="0" err="1" smtClean="0">
                <a:solidFill>
                  <a:srgbClr val="0070C0"/>
                </a:solidFill>
                <a:latin typeface="Times New Roman" pitchFamily="18" charset="0"/>
                <a:cs typeface="Times New Roman" pitchFamily="18" charset="0"/>
              </a:rPr>
              <a:t>Engestron</a:t>
            </a:r>
            <a:r>
              <a:rPr lang="en-US" sz="2800" b="1" dirty="0" smtClean="0">
                <a:solidFill>
                  <a:srgbClr val="0070C0"/>
                </a:solidFill>
                <a:latin typeface="Times New Roman" pitchFamily="18" charset="0"/>
                <a:cs typeface="Times New Roman" pitchFamily="18" charset="0"/>
              </a:rPr>
              <a:t>, 2001)</a:t>
            </a:r>
            <a:r>
              <a:rPr lang="en-US" sz="2800" b="1" u="sng" dirty="0" smtClean="0">
                <a:solidFill>
                  <a:srgbClr val="0070C0"/>
                </a:solidFill>
                <a:effectLst>
                  <a:outerShdw blurRad="38100" dist="38100" dir="2700000" algn="tl">
                    <a:srgbClr val="000000">
                      <a:alpha val="43137"/>
                    </a:srgbClr>
                  </a:outerShdw>
                </a:effectLst>
                <a:latin typeface="AR ESSENCE" pitchFamily="2" charset="0"/>
              </a:rPr>
              <a:t> </a:t>
            </a:r>
          </a:p>
          <a:p>
            <a:pPr>
              <a:buNone/>
            </a:pPr>
            <a:endParaRPr lang="en-US" sz="2800" b="1" u="sng" dirty="0" smtClean="0">
              <a:solidFill>
                <a:srgbClr val="0070C0"/>
              </a:solidFill>
              <a:effectLst>
                <a:outerShdw blurRad="38100" dist="38100" dir="2700000" algn="tl">
                  <a:srgbClr val="000000">
                    <a:alpha val="43137"/>
                  </a:srgbClr>
                </a:outerShdw>
              </a:effectLst>
              <a:latin typeface="AR ESSENCE" pitchFamily="2" charset="0"/>
            </a:endParaRPr>
          </a:p>
          <a:p>
            <a:pPr>
              <a:buNone/>
            </a:pPr>
            <a:r>
              <a:rPr lang="en-US" sz="2800" b="1" dirty="0" smtClean="0">
                <a:solidFill>
                  <a:srgbClr val="0070C0"/>
                </a:solidFill>
                <a:latin typeface="Times New Roman" pitchFamily="18" charset="0"/>
                <a:cs typeface="Times New Roman" pitchFamily="18" charset="0"/>
              </a:rPr>
              <a:t>“ a source for change and development, which open up opportunities and call for novel solutions that can lead to transformations in activities. (</a:t>
            </a:r>
            <a:r>
              <a:rPr lang="en-US" sz="2800" b="1" dirty="0" err="1" smtClean="0">
                <a:solidFill>
                  <a:srgbClr val="0070C0"/>
                </a:solidFill>
                <a:latin typeface="Times New Roman" pitchFamily="18" charset="0"/>
                <a:cs typeface="Times New Roman" pitchFamily="18" charset="0"/>
              </a:rPr>
              <a:t>Engestorm</a:t>
            </a:r>
            <a:r>
              <a:rPr lang="en-US" sz="2800" b="1" dirty="0" smtClean="0">
                <a:solidFill>
                  <a:srgbClr val="0070C0"/>
                </a:solidFill>
                <a:latin typeface="Times New Roman" pitchFamily="18" charset="0"/>
                <a:cs typeface="Times New Roman" pitchFamily="18" charset="0"/>
              </a:rPr>
              <a:t>, 1987).</a:t>
            </a:r>
          </a:p>
          <a:p>
            <a:pPr>
              <a:buNone/>
            </a:pPr>
            <a:endParaRPr lang="en-US" sz="2800" b="1" u="sng" dirty="0" smtClean="0">
              <a:solidFill>
                <a:srgbClr val="0070C0"/>
              </a:solidFill>
              <a:effectLst>
                <a:outerShdw blurRad="38100" dist="38100" dir="2700000" algn="tl">
                  <a:srgbClr val="000000">
                    <a:alpha val="43137"/>
                  </a:srgbClr>
                </a:outerShdw>
              </a:effectLst>
              <a:latin typeface="AR ESSENCE" pitchFamily="2" charset="0"/>
            </a:endParaRPr>
          </a:p>
          <a:p>
            <a:endParaRPr lang="en-US" dirty="0"/>
          </a:p>
        </p:txBody>
      </p:sp>
      <p:sp>
        <p:nvSpPr>
          <p:cNvPr id="3" name="Title 2"/>
          <p:cNvSpPr>
            <a:spLocks noGrp="1"/>
          </p:cNvSpPr>
          <p:nvPr>
            <p:ph type="title"/>
          </p:nvPr>
        </p:nvSpPr>
        <p:spPr/>
        <p:txBody>
          <a:bodyPr/>
          <a:lstStyle/>
          <a:p>
            <a:r>
              <a:rPr lang="en-US" dirty="0" smtClean="0"/>
              <a:t>“Bad Things” in Academia …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to take steps into publishing in highly valued journal articles?</a:t>
            </a:r>
          </a:p>
          <a:p>
            <a:endParaRPr lang="en-US" dirty="0" smtClean="0"/>
          </a:p>
          <a:p>
            <a:r>
              <a:rPr lang="en-US" dirty="0" smtClean="0"/>
              <a:t>- it is </a:t>
            </a:r>
            <a:r>
              <a:rPr lang="en-US" b="1" dirty="0" smtClean="0">
                <a:solidFill>
                  <a:srgbClr val="FF0000"/>
                </a:solidFill>
              </a:rPr>
              <a:t>not</a:t>
            </a:r>
            <a:r>
              <a:rPr lang="en-US" dirty="0" smtClean="0"/>
              <a:t> a set of steps to follow.</a:t>
            </a:r>
          </a:p>
          <a:p>
            <a:r>
              <a:rPr lang="en-US" dirty="0" smtClean="0"/>
              <a:t>- it is </a:t>
            </a:r>
            <a:r>
              <a:rPr lang="en-US" b="1" dirty="0" smtClean="0">
                <a:solidFill>
                  <a:srgbClr val="FF0000"/>
                </a:solidFill>
              </a:rPr>
              <a:t>not</a:t>
            </a:r>
            <a:r>
              <a:rPr lang="en-US" dirty="0" smtClean="0"/>
              <a:t> one way.</a:t>
            </a:r>
          </a:p>
          <a:p>
            <a:r>
              <a:rPr lang="en-US" dirty="0" smtClean="0"/>
              <a:t>- it is a mindset (a perspective)</a:t>
            </a:r>
          </a:p>
          <a:p>
            <a:r>
              <a:rPr lang="en-US" dirty="0" smtClean="0"/>
              <a:t>- it involves targeting and selling value. </a:t>
            </a:r>
            <a:endParaRPr lang="en-US" dirty="0"/>
          </a:p>
        </p:txBody>
      </p:sp>
      <p:sp>
        <p:nvSpPr>
          <p:cNvPr id="3" name="Title 2"/>
          <p:cNvSpPr>
            <a:spLocks noGrp="1"/>
          </p:cNvSpPr>
          <p:nvPr>
            <p:ph type="title"/>
          </p:nvPr>
        </p:nvSpPr>
        <p:spPr/>
        <p:txBody>
          <a:bodyPr/>
          <a:lstStyle/>
          <a:p>
            <a:r>
              <a:rPr lang="en-US" dirty="0" smtClean="0"/>
              <a:t>The tension we are facing now:</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First things first ….</a:t>
            </a:r>
          </a:p>
          <a:p>
            <a:pPr>
              <a:buNone/>
            </a:pPr>
            <a:endParaRPr lang="en-US" dirty="0" smtClean="0"/>
          </a:p>
          <a:p>
            <a:pPr marL="624078" indent="-514350">
              <a:buFont typeface="+mj-lt"/>
              <a:buAutoNum type="arabicParenR"/>
            </a:pPr>
            <a:r>
              <a:rPr lang="en-US" dirty="0" smtClean="0"/>
              <a:t>Exploration </a:t>
            </a:r>
          </a:p>
          <a:p>
            <a:pPr marL="624078" indent="-514350">
              <a:buFont typeface="+mj-lt"/>
              <a:buAutoNum type="arabicParenR"/>
            </a:pPr>
            <a:r>
              <a:rPr lang="en-US" dirty="0" smtClean="0"/>
              <a:t>Documentation</a:t>
            </a:r>
          </a:p>
          <a:p>
            <a:pPr marL="624078" indent="-514350">
              <a:buFont typeface="+mj-lt"/>
              <a:buAutoNum type="arabicParenR"/>
            </a:pPr>
            <a:r>
              <a:rPr lang="en-US" dirty="0" smtClean="0"/>
              <a:t>Elimination</a:t>
            </a:r>
          </a:p>
          <a:p>
            <a:pPr marL="624078" indent="-514350">
              <a:buFont typeface="+mj-lt"/>
              <a:buAutoNum type="arabicParenR"/>
            </a:pPr>
            <a:r>
              <a:rPr lang="en-US" dirty="0" smtClean="0"/>
              <a:t>Focus</a:t>
            </a:r>
          </a:p>
          <a:p>
            <a:pPr marL="624078" indent="-514350">
              <a:buNone/>
            </a:pPr>
            <a:endParaRPr lang="en-US" dirty="0" smtClean="0"/>
          </a:p>
          <a:p>
            <a:pPr marL="624078" indent="-514350">
              <a:buFont typeface="+mj-lt"/>
              <a:buAutoNum type="arabicParenR"/>
            </a:pPr>
            <a:endParaRPr lang="en-US" dirty="0" smtClean="0"/>
          </a:p>
          <a:p>
            <a:pPr marL="624078" indent="-514350">
              <a:buFont typeface="+mj-lt"/>
              <a:buAutoNum type="arabicParenR"/>
            </a:pPr>
            <a:endParaRPr lang="en-US" dirty="0"/>
          </a:p>
        </p:txBody>
      </p:sp>
      <p:sp>
        <p:nvSpPr>
          <p:cNvPr id="3" name="Title 2"/>
          <p:cNvSpPr>
            <a:spLocks noGrp="1"/>
          </p:cNvSpPr>
          <p:nvPr>
            <p:ph type="title"/>
          </p:nvPr>
        </p:nvSpPr>
        <p:spPr/>
        <p:txBody>
          <a:bodyPr/>
          <a:lstStyle/>
          <a:p>
            <a:r>
              <a:rPr lang="en-US" dirty="0" smtClean="0"/>
              <a:t>So …What now?</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ctivity_theory_triangle_engestrom.gif"/>
          <p:cNvPicPr>
            <a:picLocks noGrp="1" noChangeAspect="1"/>
          </p:cNvPicPr>
          <p:nvPr>
            <p:ph idx="1"/>
          </p:nvPr>
        </p:nvPicPr>
        <p:blipFill>
          <a:blip r:embed="rId3"/>
          <a:stretch>
            <a:fillRect/>
          </a:stretch>
        </p:blipFill>
        <p:spPr>
          <a:xfrm>
            <a:off x="1401937" y="1481138"/>
            <a:ext cx="6340126" cy="4525962"/>
          </a:xfrm>
        </p:spPr>
      </p:pic>
      <p:sp>
        <p:nvSpPr>
          <p:cNvPr id="3" name="Title 2"/>
          <p:cNvSpPr>
            <a:spLocks noGrp="1"/>
          </p:cNvSpPr>
          <p:nvPr>
            <p:ph type="title"/>
          </p:nvPr>
        </p:nvSpPr>
        <p:spPr/>
        <p:txBody>
          <a:bodyPr/>
          <a:lstStyle/>
          <a:p>
            <a:r>
              <a:rPr lang="en-US" dirty="0" smtClean="0">
                <a:solidFill>
                  <a:schemeClr val="tx1"/>
                </a:solidFill>
                <a:effectLst>
                  <a:outerShdw blurRad="38100" dist="38100" dir="2700000" algn="tl">
                    <a:srgbClr val="000000">
                      <a:alpha val="43137"/>
                    </a:srgbClr>
                  </a:outerShdw>
                </a:effectLst>
                <a:latin typeface="AR ESSENCE" pitchFamily="2" charset="0"/>
              </a:rPr>
              <a:t>Group Work :</a:t>
            </a:r>
            <a:endParaRPr lang="en-US" dirty="0">
              <a:solidFill>
                <a:schemeClr val="tx1"/>
              </a:solidFill>
              <a:effectLst>
                <a:outerShdw blurRad="38100" dist="38100" dir="2700000" algn="tl">
                  <a:srgbClr val="000000">
                    <a:alpha val="43137"/>
                  </a:srgbClr>
                </a:outerShdw>
              </a:effectLst>
              <a:latin typeface="AR ESSENCE"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jpg"/>
          <p:cNvPicPr>
            <a:picLocks noChangeAspect="1"/>
          </p:cNvPicPr>
          <p:nvPr/>
        </p:nvPicPr>
        <p:blipFill>
          <a:blip r:embed="rId3"/>
          <a:stretch>
            <a:fillRect/>
          </a:stretch>
        </p:blipFill>
        <p:spPr>
          <a:xfrm>
            <a:off x="152400" y="2452286"/>
            <a:ext cx="4195762" cy="4405714"/>
          </a:xfrm>
          <a:prstGeom prst="rect">
            <a:avLst/>
          </a:prstGeom>
        </p:spPr>
      </p:pic>
      <p:pic>
        <p:nvPicPr>
          <p:cNvPr id="7" name="Content Placeholder 3" descr="Millennials.jpg"/>
          <p:cNvPicPr>
            <a:picLocks noGrp="1" noChangeAspect="1"/>
          </p:cNvPicPr>
          <p:nvPr>
            <p:ph idx="1"/>
          </p:nvPr>
        </p:nvPicPr>
        <p:blipFill>
          <a:blip r:embed="rId4"/>
          <a:stretch>
            <a:fillRect/>
          </a:stretch>
        </p:blipFill>
        <p:spPr>
          <a:xfrm>
            <a:off x="2590800" y="381000"/>
            <a:ext cx="4762500" cy="2496344"/>
          </a:xfrm>
        </p:spPr>
      </p:pic>
      <p:sp>
        <p:nvSpPr>
          <p:cNvPr id="8" name="TextBox 7"/>
          <p:cNvSpPr txBox="1"/>
          <p:nvPr/>
        </p:nvSpPr>
        <p:spPr>
          <a:xfrm>
            <a:off x="4800600" y="3276600"/>
            <a:ext cx="3505200" cy="3108543"/>
          </a:xfrm>
          <a:prstGeom prst="rect">
            <a:avLst/>
          </a:prstGeom>
          <a:noFill/>
        </p:spPr>
        <p:txBody>
          <a:bodyPr wrap="square" rtlCol="0">
            <a:spAutoFit/>
          </a:bodyPr>
          <a:lstStyle/>
          <a:p>
            <a:r>
              <a:rPr lang="en-US" sz="2800" dirty="0" smtClean="0"/>
              <a:t>Why do experts in your fields, MA students, PhD holders and smart people like yourselves need to be here?</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Activity One: to explore the literature and build a data base: </a:t>
            </a:r>
          </a:p>
          <a:p>
            <a:endParaRPr lang="en-US" dirty="0" smtClean="0"/>
          </a:p>
          <a:p>
            <a:r>
              <a:rPr lang="en-US" dirty="0" smtClean="0"/>
              <a:t>Without a target  journal in mind, this will be quite difficult. </a:t>
            </a:r>
            <a:r>
              <a:rPr lang="en-US" i="1" dirty="0" smtClean="0">
                <a:solidFill>
                  <a:srgbClr val="FF0000"/>
                </a:solidFill>
                <a:latin typeface="Agency FB" pitchFamily="34" charset="0"/>
              </a:rPr>
              <a:t>“It doesn’t matter where you are going if you don’t know where you want to be”. (Alice in Wonderland,)</a:t>
            </a:r>
          </a:p>
          <a:p>
            <a:endParaRPr lang="en-US" i="1" dirty="0" smtClean="0">
              <a:solidFill>
                <a:srgbClr val="FF0000"/>
              </a:solidFill>
              <a:latin typeface="Agency FB" pitchFamily="34" charset="0"/>
            </a:endParaRPr>
          </a:p>
          <a:p>
            <a:r>
              <a:rPr lang="en-US" dirty="0" smtClean="0"/>
              <a:t>Each participant will target a journal and add information to the shared document as means to build a data base.</a:t>
            </a:r>
            <a:endParaRPr lang="en-US" i="1" dirty="0" smtClean="0">
              <a:solidFill>
                <a:srgbClr val="FF0000"/>
              </a:solidFill>
              <a:latin typeface="Agency FB" pitchFamily="34" charset="0"/>
            </a:endParaRPr>
          </a:p>
          <a:p>
            <a:endParaRPr lang="en-US" i="1" dirty="0" smtClean="0">
              <a:solidFill>
                <a:srgbClr val="FF0000"/>
              </a:solidFill>
              <a:latin typeface="Agency FB" pitchFamily="34" charset="0"/>
            </a:endParaRPr>
          </a:p>
        </p:txBody>
      </p:sp>
      <p:sp>
        <p:nvSpPr>
          <p:cNvPr id="3" name="Title 2"/>
          <p:cNvSpPr>
            <a:spLocks noGrp="1"/>
          </p:cNvSpPr>
          <p:nvPr>
            <p:ph type="title"/>
          </p:nvPr>
        </p:nvSpPr>
        <p:spPr/>
        <p:txBody>
          <a:bodyPr/>
          <a:lstStyle/>
          <a:p>
            <a:r>
              <a:rPr lang="en-US" dirty="0" smtClean="0"/>
              <a:t>Application process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b="1" u="sng" dirty="0" smtClean="0"/>
          </a:p>
          <a:p>
            <a:r>
              <a:rPr lang="en-US" b="1" u="sng" dirty="0" smtClean="0"/>
              <a:t>Manuscript type</a:t>
            </a:r>
            <a:r>
              <a:rPr lang="en-US" dirty="0" smtClean="0"/>
              <a:t>: original articles, reviews, case studies …</a:t>
            </a:r>
          </a:p>
          <a:p>
            <a:r>
              <a:rPr lang="en-US" b="1" u="sng" dirty="0" smtClean="0"/>
              <a:t>Study design</a:t>
            </a:r>
            <a:r>
              <a:rPr lang="en-US" dirty="0" smtClean="0"/>
              <a:t>: statistical meta analysis, systematic review, </a:t>
            </a:r>
          </a:p>
          <a:p>
            <a:r>
              <a:rPr lang="en-US" b="1" u="sng" dirty="0" smtClean="0"/>
              <a:t>Preferred subject areas</a:t>
            </a:r>
            <a:r>
              <a:rPr lang="en-US" dirty="0" smtClean="0"/>
              <a:t>:</a:t>
            </a:r>
          </a:p>
          <a:p>
            <a:r>
              <a:rPr lang="en-US" b="1" u="sng" dirty="0" smtClean="0"/>
              <a:t>Location specification</a:t>
            </a:r>
            <a:r>
              <a:rPr lang="en-US" dirty="0" smtClean="0"/>
              <a:t>:</a:t>
            </a:r>
          </a:p>
          <a:p>
            <a:r>
              <a:rPr lang="en-US" b="1" u="sng" dirty="0" smtClean="0"/>
              <a:t>Content-related instructions</a:t>
            </a:r>
            <a:r>
              <a:rPr lang="en-US" dirty="0" smtClean="0"/>
              <a:t>: method, sample size, etc.</a:t>
            </a:r>
          </a:p>
          <a:p>
            <a:r>
              <a:rPr lang="en-US" b="1" u="sng" dirty="0" smtClean="0"/>
              <a:t>Recent publications </a:t>
            </a:r>
            <a:r>
              <a:rPr lang="en-US" dirty="0" smtClean="0"/>
              <a:t>: what is relevant? What is missing?</a:t>
            </a:r>
            <a:endParaRPr lang="en-US" b="1" u="sng" dirty="0" smtClean="0"/>
          </a:p>
          <a:p>
            <a:endParaRPr lang="en-US" dirty="0"/>
          </a:p>
        </p:txBody>
      </p:sp>
      <p:sp>
        <p:nvSpPr>
          <p:cNvPr id="3" name="Title 2"/>
          <p:cNvSpPr>
            <a:spLocks noGrp="1"/>
          </p:cNvSpPr>
          <p:nvPr>
            <p:ph type="title"/>
          </p:nvPr>
        </p:nvSpPr>
        <p:spPr/>
        <p:txBody>
          <a:bodyPr/>
          <a:lstStyle/>
          <a:p>
            <a:r>
              <a:rPr lang="en-US" dirty="0" smtClean="0"/>
              <a:t>Factors to consider: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u="sng" dirty="0" smtClean="0"/>
              <a:t>Qualitative Research Journal: </a:t>
            </a:r>
          </a:p>
          <a:p>
            <a:r>
              <a:rPr lang="en-US" dirty="0" smtClean="0"/>
              <a:t>About this journal:</a:t>
            </a:r>
          </a:p>
          <a:p>
            <a:pPr>
              <a:buNone/>
            </a:pPr>
            <a:r>
              <a:rPr lang="en-US" i="1" dirty="0" smtClean="0"/>
              <a:t> Qualitative Research</a:t>
            </a:r>
            <a:r>
              <a:rPr lang="en-US" dirty="0" smtClean="0"/>
              <a:t> (QRJ) is a bimonthly peer reviewed journal that publishes original research and review articles on the methodological diversity and multi-disciplinary focus of qualitative research. The journal is edited by Bella Dicks, Karen </a:t>
            </a:r>
            <a:r>
              <a:rPr lang="en-US" dirty="0" err="1" smtClean="0"/>
              <a:t>Henwood</a:t>
            </a:r>
            <a:r>
              <a:rPr lang="en-US" dirty="0" smtClean="0"/>
              <a:t>, William </a:t>
            </a:r>
            <a:r>
              <a:rPr lang="en-US" dirty="0" err="1" smtClean="0"/>
              <a:t>Housley</a:t>
            </a:r>
            <a:r>
              <a:rPr lang="en-US" dirty="0" smtClean="0"/>
              <a:t> and Book Reviews Editor Robin Smith. This journal is a member of the </a:t>
            </a:r>
            <a:r>
              <a:rPr lang="en-US" dirty="0" smtClean="0">
                <a:hlinkClick r:id="rId3"/>
              </a:rPr>
              <a:t>Committee on Publication Ethics (COPE)</a:t>
            </a:r>
            <a:r>
              <a:rPr lang="en-US" dirty="0" smtClean="0"/>
              <a:t>.</a:t>
            </a:r>
          </a:p>
          <a:p>
            <a:pPr>
              <a:buNone/>
            </a:pPr>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70000" lnSpcReduction="20000"/>
          </a:bodyPr>
          <a:lstStyle/>
          <a:p>
            <a:r>
              <a:rPr lang="en-US" b="1" dirty="0" smtClean="0"/>
              <a:t>Aim and scope:</a:t>
            </a:r>
            <a:endParaRPr lang="en-US" dirty="0" smtClean="0"/>
          </a:p>
          <a:p>
            <a:pPr>
              <a:buNone/>
            </a:pPr>
            <a:r>
              <a:rPr lang="en-US" dirty="0" smtClean="0"/>
              <a:t>    - Research based on qualitative methods, and methodological commentary on such research, have expanded exponentially in the past decades. This is the case across a number of disciplines including sociology, social anthropology, health and nursing, education, cultural studies, human geography, social and discursive psychology, and discourse studies.</a:t>
            </a:r>
          </a:p>
          <a:p>
            <a:pPr>
              <a:buNone/>
            </a:pPr>
            <a:endParaRPr lang="en-US" dirty="0" smtClean="0"/>
          </a:p>
          <a:p>
            <a:pPr>
              <a:buNone/>
            </a:pPr>
            <a:r>
              <a:rPr lang="en-US" dirty="0" smtClean="0"/>
              <a:t>    - As the degree of internet in qualitative research is global, the scope of the journal is truly international as well as interdisciplinary, capitalizing on the current popularity of qualitative research methods across all of the social and cultural disciplines.</a:t>
            </a:r>
            <a:endParaRPr lang="en-US" smtClean="0"/>
          </a:p>
          <a:p>
            <a:pPr>
              <a:buNone/>
            </a:pPr>
            <a:endParaRPr lang="en-US" dirty="0" smtClean="0"/>
          </a:p>
          <a:p>
            <a:pPr>
              <a:buNone/>
            </a:pPr>
            <a:r>
              <a:rPr lang="en-US" dirty="0" smtClean="0"/>
              <a:t>    - The distinctive mission of </a:t>
            </a:r>
            <a:r>
              <a:rPr lang="en-US" i="1" dirty="0" smtClean="0"/>
              <a:t>Qualitative Research</a:t>
            </a:r>
            <a:r>
              <a:rPr lang="en-US" b="1" dirty="0" smtClean="0"/>
              <a:t> </a:t>
            </a:r>
            <a:r>
              <a:rPr lang="en-US" dirty="0" smtClean="0"/>
              <a:t>is to promote and debate qualitative methods in a broad intellectual framework.</a:t>
            </a:r>
          </a:p>
          <a:p>
            <a:pPr>
              <a:buNone/>
            </a:pPr>
            <a:r>
              <a:rPr lang="en-US" dirty="0" smtClean="0"/>
              <a:t>    </a:t>
            </a:r>
          </a:p>
          <a:p>
            <a:pPr marL="624078" indent="-514350">
              <a:buNone/>
            </a:pPr>
            <a:endParaRPr lang="en-US" dirty="0" smtClean="0"/>
          </a:p>
          <a:p>
            <a:pPr marL="624078" indent="-514350">
              <a:buNone/>
            </a:pPr>
            <a:r>
              <a:rPr lang="en-US" dirty="0" smtClean="0"/>
              <a:t>- </a:t>
            </a:r>
            <a:r>
              <a:rPr lang="en-US" dirty="0" smtClean="0">
                <a:hlinkClick r:id="rId3"/>
              </a:rPr>
              <a:t>https://uk.sagepub.com/en-gb/mst/journal/qualitative-research#submission-guidelines</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r>
              <a:rPr lang="en-US" dirty="0" smtClean="0">
                <a:solidFill>
                  <a:srgbClr val="FF0000"/>
                </a:solidFill>
              </a:rPr>
              <a:t>Identity ‘</a:t>
            </a:r>
            <a:r>
              <a:rPr lang="en-US" i="1" dirty="0" smtClean="0">
                <a:solidFill>
                  <a:srgbClr val="FF0000"/>
                </a:solidFill>
              </a:rPr>
              <a:t>Tasked</a:t>
            </a:r>
            <a:r>
              <a:rPr lang="en-US" dirty="0" smtClean="0">
                <a:solidFill>
                  <a:srgbClr val="FF0000"/>
                </a:solidFill>
              </a:rPr>
              <a:t>’ :</a:t>
            </a:r>
            <a:r>
              <a:rPr lang="en-US" sz="2400" dirty="0" smtClean="0">
                <a:solidFill>
                  <a:srgbClr val="FF0000"/>
                </a:solidFill>
              </a:rPr>
              <a:t> a search for a more sufficient understanding of teaching discourse in Palestinian Higher Education</a:t>
            </a:r>
          </a:p>
          <a:p>
            <a:r>
              <a:rPr lang="en-US" sz="2400" b="1" dirty="0" smtClean="0">
                <a:solidFill>
                  <a:srgbClr val="002060"/>
                </a:solidFill>
              </a:rPr>
              <a:t>Focus: </a:t>
            </a:r>
            <a:r>
              <a:rPr lang="en-US" sz="2400" dirty="0" smtClean="0">
                <a:solidFill>
                  <a:srgbClr val="002060"/>
                </a:solidFill>
              </a:rPr>
              <a:t>the reality of the discourse fails to account for the teacher’s practical experience in the classroom as we keep the identity of the teacher and the student ‘tasked’ through instructions and techniques. </a:t>
            </a:r>
          </a:p>
          <a:p>
            <a:r>
              <a:rPr lang="en-US" sz="2400" b="1" dirty="0" smtClean="0"/>
              <a:t>Method</a:t>
            </a:r>
            <a:r>
              <a:rPr lang="en-US" sz="2400" dirty="0" smtClean="0"/>
              <a:t>: </a:t>
            </a:r>
            <a:r>
              <a:rPr lang="en-US" sz="2400" strike="sngStrike" dirty="0" smtClean="0"/>
              <a:t>Participatory Action research </a:t>
            </a:r>
            <a:r>
              <a:rPr lang="en-US" sz="2400" dirty="0" smtClean="0">
                <a:solidFill>
                  <a:srgbClr val="FF0000"/>
                </a:solidFill>
              </a:rPr>
              <a:t>(Change Laboratory)</a:t>
            </a:r>
          </a:p>
          <a:p>
            <a:r>
              <a:rPr lang="en-US" sz="2400" b="1" dirty="0" smtClean="0"/>
              <a:t>Theory</a:t>
            </a:r>
            <a:r>
              <a:rPr lang="en-US" sz="2400" dirty="0" smtClean="0"/>
              <a:t>: </a:t>
            </a:r>
            <a:r>
              <a:rPr lang="en-US" sz="2400" strike="sngStrike" dirty="0" err="1" smtClean="0"/>
              <a:t>Bourdieu</a:t>
            </a:r>
            <a:r>
              <a:rPr lang="en-US" sz="2400" strike="sngStrike" dirty="0" smtClean="0"/>
              <a:t>: shifting the learning focus from the ontology of perspective practice to a situated one: a process of interpersonal, identity-driven, dynamic language exchange can be introduced to  compliment the already-established practices. </a:t>
            </a:r>
            <a:r>
              <a:rPr lang="en-US" sz="2400" dirty="0" smtClean="0">
                <a:solidFill>
                  <a:srgbClr val="FF0000"/>
                </a:solidFill>
              </a:rPr>
              <a:t>(Activity Theory)</a:t>
            </a:r>
            <a:endParaRPr lang="en-US" sz="2400" strike="sngStrike"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Going back to the beginning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1. </a:t>
            </a:r>
            <a:r>
              <a:rPr lang="en-US" b="1" dirty="0" smtClean="0"/>
              <a:t>Shifting Perspective </a:t>
            </a:r>
            <a:r>
              <a:rPr lang="en-US" dirty="0" smtClean="0"/>
              <a:t>: qualitative research means you have power, your subjects do too: you are part of building up QR. Seize it!</a:t>
            </a:r>
          </a:p>
          <a:p>
            <a:pPr>
              <a:buNone/>
            </a:pPr>
            <a:r>
              <a:rPr lang="en-US" dirty="0" smtClean="0">
                <a:solidFill>
                  <a:srgbClr val="FF0000"/>
                </a:solidFill>
              </a:rPr>
              <a:t>How really </a:t>
            </a:r>
            <a:r>
              <a:rPr lang="en-US" dirty="0" err="1" smtClean="0">
                <a:solidFill>
                  <a:srgbClr val="FF0000"/>
                </a:solidFill>
              </a:rPr>
              <a:t>really</a:t>
            </a:r>
            <a:r>
              <a:rPr lang="en-US" dirty="0" smtClean="0">
                <a:solidFill>
                  <a:srgbClr val="FF0000"/>
                </a:solidFill>
              </a:rPr>
              <a:t> </a:t>
            </a:r>
            <a:r>
              <a:rPr lang="en-US" dirty="0" err="1" smtClean="0">
                <a:solidFill>
                  <a:srgbClr val="FF0000"/>
                </a:solidFill>
              </a:rPr>
              <a:t>really</a:t>
            </a:r>
            <a:r>
              <a:rPr lang="en-US" dirty="0" smtClean="0">
                <a:solidFill>
                  <a:srgbClr val="FF0000"/>
                </a:solidFill>
              </a:rPr>
              <a:t> qualitative your idea is ..</a:t>
            </a:r>
          </a:p>
          <a:p>
            <a:endParaRPr lang="en-US" dirty="0" smtClean="0"/>
          </a:p>
          <a:p>
            <a:r>
              <a:rPr lang="en-US" dirty="0" smtClean="0"/>
              <a:t>2. !!! </a:t>
            </a:r>
            <a:r>
              <a:rPr lang="en-US" b="1" dirty="0" smtClean="0"/>
              <a:t>Selling your idea</a:t>
            </a:r>
            <a:r>
              <a:rPr lang="en-US" dirty="0" smtClean="0"/>
              <a:t>: adaptive techniques</a:t>
            </a:r>
          </a:p>
          <a:p>
            <a:pPr>
              <a:buNone/>
            </a:pPr>
            <a:r>
              <a:rPr lang="en-US" dirty="0" smtClean="0"/>
              <a:t>     - Idea – Method – Theory – the Journal</a:t>
            </a:r>
          </a:p>
          <a:p>
            <a:pPr>
              <a:buNone/>
            </a:pPr>
            <a:r>
              <a:rPr lang="en-US" dirty="0" smtClean="0">
                <a:solidFill>
                  <a:srgbClr val="FF0000"/>
                </a:solidFill>
              </a:rPr>
              <a:t>Will anyone PAY YOU to read it?</a:t>
            </a:r>
          </a:p>
          <a:p>
            <a:pPr>
              <a:buNone/>
            </a:pPr>
            <a:endParaRPr lang="en-US" dirty="0" smtClean="0"/>
          </a:p>
          <a:p>
            <a:r>
              <a:rPr lang="en-US" dirty="0" smtClean="0"/>
              <a:t>3. Stylistic issues: academic writing</a:t>
            </a:r>
          </a:p>
          <a:p>
            <a:pPr>
              <a:buNone/>
            </a:pPr>
            <a:r>
              <a:rPr lang="en-US" dirty="0" smtClean="0">
                <a:solidFill>
                  <a:srgbClr val="FF0000"/>
                </a:solidFill>
              </a:rPr>
              <a:t>It needs work definitely but wouldn’t matter if the first two are not sufficient.</a:t>
            </a:r>
            <a:endParaRPr lang="en-US" dirty="0">
              <a:solidFill>
                <a:srgbClr val="FF0000"/>
              </a:solidFill>
            </a:endParaRPr>
          </a:p>
        </p:txBody>
      </p:sp>
      <p:sp>
        <p:nvSpPr>
          <p:cNvPr id="3" name="Title 2"/>
          <p:cNvSpPr>
            <a:spLocks noGrp="1"/>
          </p:cNvSpPr>
          <p:nvPr>
            <p:ph type="title"/>
          </p:nvPr>
        </p:nvSpPr>
        <p:spPr/>
        <p:txBody>
          <a:bodyPr/>
          <a:lstStyle/>
          <a:p>
            <a:r>
              <a:rPr lang="en-US" dirty="0" smtClean="0"/>
              <a:t>The three pillars: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1. Target Journal</a:t>
            </a:r>
          </a:p>
          <a:p>
            <a:r>
              <a:rPr lang="en-US" dirty="0" smtClean="0"/>
              <a:t>2. Title – Focus (matching)</a:t>
            </a:r>
          </a:p>
          <a:p>
            <a:r>
              <a:rPr lang="en-US" dirty="0" smtClean="0"/>
              <a:t>3. Methodology – Theory (convincing + Hip </a:t>
            </a:r>
            <a:r>
              <a:rPr lang="en-US" dirty="0" smtClean="0">
                <a:sym typeface="Wingdings" pitchFamily="2" charset="2"/>
              </a:rPr>
              <a:t></a:t>
            </a:r>
          </a:p>
          <a:p>
            <a:r>
              <a:rPr lang="en-US" dirty="0" smtClean="0">
                <a:sym typeface="Wingdings" pitchFamily="2" charset="2"/>
              </a:rPr>
              <a:t>4. Academic writing techniques</a:t>
            </a:r>
          </a:p>
          <a:p>
            <a:pPr lvl="4">
              <a:buNone/>
            </a:pPr>
            <a:r>
              <a:rPr lang="en-US" dirty="0" smtClean="0">
                <a:sym typeface="Wingdings" pitchFamily="2" charset="2"/>
              </a:rPr>
              <a:t>-Structuring an argument</a:t>
            </a:r>
          </a:p>
          <a:p>
            <a:pPr lvl="4">
              <a:buFontTx/>
              <a:buChar char="-"/>
            </a:pPr>
            <a:r>
              <a:rPr lang="en-US" dirty="0" smtClean="0">
                <a:sym typeface="Wingdings" pitchFamily="2" charset="2"/>
              </a:rPr>
              <a:t>Research Questions and Thesis Statement</a:t>
            </a:r>
          </a:p>
          <a:p>
            <a:pPr lvl="4">
              <a:buFontTx/>
              <a:buChar char="-"/>
            </a:pPr>
            <a:r>
              <a:rPr lang="en-US" dirty="0" smtClean="0">
                <a:sym typeface="Wingdings" pitchFamily="2" charset="2"/>
              </a:rPr>
              <a:t>Structuring information</a:t>
            </a:r>
          </a:p>
          <a:p>
            <a:pPr lvl="4">
              <a:buFontTx/>
              <a:buChar char="-"/>
            </a:pPr>
            <a:r>
              <a:rPr lang="en-US" dirty="0" smtClean="0">
                <a:sym typeface="Wingdings" pitchFamily="2" charset="2"/>
              </a:rPr>
              <a:t>Structuring paragraphs</a:t>
            </a:r>
          </a:p>
          <a:p>
            <a:pPr lvl="4">
              <a:buFontTx/>
              <a:buChar char="-"/>
            </a:pPr>
            <a:r>
              <a:rPr lang="en-US" dirty="0" smtClean="0">
                <a:sym typeface="Wingdings" pitchFamily="2" charset="2"/>
              </a:rPr>
              <a:t>Integrating sources: positioning and stance</a:t>
            </a:r>
          </a:p>
          <a:p>
            <a:pPr lvl="4">
              <a:buFontTx/>
              <a:buChar char="-"/>
            </a:pPr>
            <a:r>
              <a:rPr lang="en-US" dirty="0" smtClean="0">
                <a:sym typeface="Wingdings" pitchFamily="2" charset="2"/>
              </a:rPr>
              <a:t>Global editing and revision</a:t>
            </a:r>
          </a:p>
          <a:p>
            <a:pPr lvl="4">
              <a:buFontTx/>
              <a:buChar char="-"/>
            </a:pPr>
            <a:r>
              <a:rPr lang="en-US" dirty="0" smtClean="0">
                <a:sym typeface="Wingdings" pitchFamily="2" charset="2"/>
              </a:rPr>
              <a:t>Pronouns + active and passive voice</a:t>
            </a:r>
          </a:p>
          <a:p>
            <a:pPr lvl="4">
              <a:buFontTx/>
              <a:buChar char="-"/>
            </a:pPr>
            <a:r>
              <a:rPr lang="en-US" dirty="0" smtClean="0">
                <a:sym typeface="Wingdings" pitchFamily="2" charset="2"/>
              </a:rPr>
              <a:t>Editing for register/style/tone</a:t>
            </a:r>
          </a:p>
          <a:p>
            <a:pPr lvl="4">
              <a:buFontTx/>
              <a:buChar char="-"/>
            </a:pPr>
            <a:r>
              <a:rPr lang="en-US" dirty="0" smtClean="0">
                <a:sym typeface="Wingdings" pitchFamily="2" charset="2"/>
              </a:rPr>
              <a:t>Punctuation</a:t>
            </a:r>
          </a:p>
          <a:p>
            <a:pPr lvl="4">
              <a:buFontTx/>
              <a:buChar char="-"/>
            </a:pPr>
            <a:r>
              <a:rPr lang="en-US" dirty="0" smtClean="0">
                <a:sym typeface="Wingdings" pitchFamily="2" charset="2"/>
              </a:rPr>
              <a:t>Spelling and typos</a:t>
            </a:r>
          </a:p>
          <a:p>
            <a:pPr lvl="4">
              <a:buFontTx/>
              <a:buChar char="-"/>
            </a:pPr>
            <a:r>
              <a:rPr lang="en-US" dirty="0" smtClean="0">
                <a:sym typeface="Wingdings" pitchFamily="2" charset="2"/>
              </a:rPr>
              <a:t>Using a style sheet</a:t>
            </a:r>
          </a:p>
          <a:p>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The big goal</a:t>
            </a:r>
            <a:r>
              <a:rPr lang="en-US" dirty="0" smtClean="0"/>
              <a:t>: A shift in the notion or the rules of the game</a:t>
            </a:r>
          </a:p>
          <a:p>
            <a:endParaRPr lang="en-US" dirty="0" smtClean="0"/>
          </a:p>
          <a:p>
            <a:r>
              <a:rPr lang="en-US" dirty="0" smtClean="0"/>
              <a:t>Qualitative Research does </a:t>
            </a:r>
            <a:r>
              <a:rPr lang="en-US" b="1" dirty="0" smtClean="0"/>
              <a:t>not</a:t>
            </a:r>
            <a:r>
              <a:rPr lang="en-US" dirty="0" smtClean="0"/>
              <a:t> represent a </a:t>
            </a:r>
            <a:r>
              <a:rPr lang="en-US" b="1" dirty="0" smtClean="0">
                <a:solidFill>
                  <a:srgbClr val="FF0000"/>
                </a:solidFill>
              </a:rPr>
              <a:t>monolithic</a:t>
            </a:r>
            <a:r>
              <a:rPr lang="en-US" dirty="0" smtClean="0"/>
              <a:t>, </a:t>
            </a:r>
            <a:r>
              <a:rPr lang="en-US" b="1" dirty="0" smtClean="0">
                <a:solidFill>
                  <a:srgbClr val="FF0000"/>
                </a:solidFill>
              </a:rPr>
              <a:t>agreed-upon</a:t>
            </a:r>
            <a:r>
              <a:rPr lang="en-US" dirty="0" smtClean="0"/>
              <a:t> approach to research;</a:t>
            </a:r>
          </a:p>
          <a:p>
            <a:endParaRPr lang="en-US" dirty="0" smtClean="0"/>
          </a:p>
          <a:p>
            <a:r>
              <a:rPr lang="en-US" dirty="0" smtClean="0"/>
              <a:t> </a:t>
            </a:r>
            <a:r>
              <a:rPr lang="en-US" dirty="0" smtClean="0"/>
              <a:t>It is a </a:t>
            </a:r>
            <a:r>
              <a:rPr lang="en-US" sz="3200" b="1" u="sng" dirty="0" smtClean="0">
                <a:solidFill>
                  <a:srgbClr val="0070C0"/>
                </a:solidFill>
              </a:rPr>
              <a:t>vibrant</a:t>
            </a:r>
            <a:r>
              <a:rPr lang="en-US" sz="3200" u="sng" dirty="0" smtClean="0">
                <a:solidFill>
                  <a:srgbClr val="0070C0"/>
                </a:solidFill>
              </a:rPr>
              <a:t> </a:t>
            </a:r>
            <a:r>
              <a:rPr lang="en-US" dirty="0" smtClean="0"/>
              <a:t>and </a:t>
            </a:r>
            <a:r>
              <a:rPr lang="en-US" sz="3200" b="1" u="sng" dirty="0" smtClean="0">
                <a:solidFill>
                  <a:srgbClr val="0070C0"/>
                </a:solidFill>
              </a:rPr>
              <a:t>contested</a:t>
            </a:r>
            <a:r>
              <a:rPr lang="en-US" sz="3200" dirty="0" smtClean="0"/>
              <a:t> </a:t>
            </a:r>
            <a:r>
              <a:rPr lang="en-US" dirty="0" smtClean="0"/>
              <a:t>field with many </a:t>
            </a:r>
            <a:r>
              <a:rPr lang="en-US" sz="3200" b="1" u="sng" dirty="0" smtClean="0">
                <a:solidFill>
                  <a:srgbClr val="0070C0"/>
                </a:solidFill>
              </a:rPr>
              <a:t>contradictions</a:t>
            </a:r>
            <a:r>
              <a:rPr lang="en-US" sz="3200" dirty="0" smtClean="0"/>
              <a:t> </a:t>
            </a:r>
            <a:r>
              <a:rPr lang="en-US" dirty="0" smtClean="0"/>
              <a:t>and </a:t>
            </a:r>
            <a:r>
              <a:rPr lang="en-US" sz="2800" b="1" u="sng" dirty="0" smtClean="0">
                <a:solidFill>
                  <a:srgbClr val="0070C0"/>
                </a:solidFill>
              </a:rPr>
              <a:t>different perspectives</a:t>
            </a:r>
            <a:r>
              <a:rPr lang="en-US" sz="2800" u="sng" dirty="0" smtClean="0">
                <a:solidFill>
                  <a:srgbClr val="0070C0"/>
                </a:solidFill>
              </a:rPr>
              <a:t>.</a:t>
            </a:r>
            <a:endParaRPr lang="en-US" u="sng" dirty="0" smtClean="0">
              <a:solidFill>
                <a:srgbClr val="0070C0"/>
              </a:solidFill>
            </a:endParaRPr>
          </a:p>
          <a:p>
            <a:endParaRPr lang="en-US" dirty="0"/>
          </a:p>
        </p:txBody>
      </p:sp>
      <p:sp>
        <p:nvSpPr>
          <p:cNvPr id="3" name="Title 2"/>
          <p:cNvSpPr>
            <a:spLocks noGrp="1"/>
          </p:cNvSpPr>
          <p:nvPr>
            <p:ph type="title"/>
          </p:nvPr>
        </p:nvSpPr>
        <p:spPr/>
        <p:txBody>
          <a:bodyPr/>
          <a:lstStyle/>
          <a:p>
            <a:r>
              <a:rPr lang="en-US" dirty="0" smtClean="0"/>
              <a:t>The Big Picture: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3800" b="1" dirty="0" smtClean="0">
                <a:solidFill>
                  <a:srgbClr val="0070C0"/>
                </a:solidFill>
              </a:rPr>
              <a:t>“The </a:t>
            </a:r>
            <a:r>
              <a:rPr lang="en-US" sz="3800" b="1" dirty="0" smtClean="0">
                <a:solidFill>
                  <a:srgbClr val="0070C0"/>
                </a:solidFill>
              </a:rPr>
              <a:t>Credibility Gap: How Sexism Shapes Human </a:t>
            </a:r>
            <a:r>
              <a:rPr lang="en-US" sz="3800" b="1" dirty="0" smtClean="0">
                <a:solidFill>
                  <a:srgbClr val="0070C0"/>
                </a:solidFill>
              </a:rPr>
              <a:t>Knowledge” a TED talk.</a:t>
            </a:r>
          </a:p>
          <a:p>
            <a:pPr>
              <a:buNone/>
            </a:pPr>
            <a:endParaRPr lang="en-US" dirty="0" smtClean="0"/>
          </a:p>
          <a:p>
            <a:r>
              <a:rPr lang="en-US" b="1" dirty="0" smtClean="0"/>
              <a:t>She </a:t>
            </a:r>
            <a:r>
              <a:rPr lang="en-US" b="1" dirty="0" smtClean="0"/>
              <a:t>took an everyday life experience (an activity/an encounter) and built a conceptual analysis for it. </a:t>
            </a:r>
          </a:p>
          <a:p>
            <a:endParaRPr lang="en-US" b="1" dirty="0" smtClean="0"/>
          </a:p>
          <a:p>
            <a:pPr>
              <a:buNone/>
            </a:pPr>
            <a:r>
              <a:rPr lang="en-US" dirty="0" smtClean="0"/>
              <a:t>Scientific (quantitative):   Problem --- solution/suggestion – before and after.</a:t>
            </a:r>
          </a:p>
          <a:p>
            <a:r>
              <a:rPr lang="en-US" b="1" dirty="0" smtClean="0"/>
              <a:t>VS.</a:t>
            </a:r>
          </a:p>
          <a:p>
            <a:pPr>
              <a:buNone/>
            </a:pPr>
            <a:r>
              <a:rPr lang="en-US" dirty="0" smtClean="0"/>
              <a:t>The relevance of everyday life. -- A theoretical background.</a:t>
            </a:r>
          </a:p>
          <a:p>
            <a:pPr>
              <a:buNone/>
            </a:pPr>
            <a:endParaRPr lang="en-US" b="1" dirty="0" smtClean="0"/>
          </a:p>
          <a:p>
            <a:pPr>
              <a:buNone/>
            </a:pPr>
            <a:r>
              <a:rPr lang="en-US" b="1" dirty="0" smtClean="0"/>
              <a:t>An ideal == trying to get there</a:t>
            </a:r>
          </a:p>
          <a:p>
            <a:pPr>
              <a:buNone/>
            </a:pPr>
            <a:r>
              <a:rPr lang="en-US" b="1" dirty="0" smtClean="0"/>
              <a:t>VS.</a:t>
            </a:r>
          </a:p>
          <a:p>
            <a:pPr>
              <a:buNone/>
            </a:pPr>
            <a:r>
              <a:rPr lang="en-US" b="1" dirty="0" smtClean="0"/>
              <a:t>The real world == working through it.</a:t>
            </a:r>
          </a:p>
          <a:p>
            <a:pPr>
              <a:buNone/>
            </a:pPr>
            <a:endParaRPr lang="en-US" b="1" dirty="0" smtClean="0"/>
          </a:p>
          <a:p>
            <a:pPr algn="ctr">
              <a:buNone/>
            </a:pPr>
            <a:r>
              <a:rPr lang="en-US" sz="3600" b="1" dirty="0" smtClean="0">
                <a:solidFill>
                  <a:srgbClr val="FF0000"/>
                </a:solidFill>
              </a:rPr>
              <a:t>In writing: The Value Game</a:t>
            </a:r>
          </a:p>
          <a:p>
            <a:pPr>
              <a:buNone/>
            </a:pPr>
            <a:endParaRPr lang="en-US" b="1" dirty="0" smtClean="0"/>
          </a:p>
          <a:p>
            <a:pPr>
              <a:buNone/>
            </a:pPr>
            <a:endParaRPr lang="en-US" b="1" dirty="0" smtClean="0"/>
          </a:p>
          <a:p>
            <a:endParaRPr lang="en-US" dirty="0"/>
          </a:p>
        </p:txBody>
      </p:sp>
      <p:sp>
        <p:nvSpPr>
          <p:cNvPr id="3" name="Title 2"/>
          <p:cNvSpPr>
            <a:spLocks noGrp="1"/>
          </p:cNvSpPr>
          <p:nvPr>
            <p:ph type="title"/>
          </p:nvPr>
        </p:nvSpPr>
        <p:spPr/>
        <p:txBody>
          <a:bodyPr/>
          <a:lstStyle/>
          <a:p>
            <a:r>
              <a:rPr lang="en-US" dirty="0" smtClean="0"/>
              <a:t>A trip to the </a:t>
            </a:r>
            <a:r>
              <a:rPr lang="en-US" i="1" dirty="0" smtClean="0"/>
              <a:t>“</a:t>
            </a:r>
            <a:r>
              <a:rPr lang="en-US" sz="4000" dirty="0" err="1" smtClean="0"/>
              <a:t>loo</a:t>
            </a:r>
            <a:r>
              <a:rPr lang="en-US" dirty="0" smtClean="0"/>
              <a:t>” </a:t>
            </a:r>
            <a:r>
              <a:rPr lang="en-US" dirty="0" smtClean="0"/>
              <a:t>! </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endParaRPr lang="en-US" dirty="0" smtClean="0"/>
          </a:p>
          <a:p>
            <a:pPr>
              <a:buNone/>
            </a:pPr>
            <a:r>
              <a:rPr lang="en-US" dirty="0" smtClean="0"/>
              <a:t>Steve Jobs                         </a:t>
            </a:r>
          </a:p>
          <a:p>
            <a:pPr>
              <a:buNone/>
            </a:pPr>
            <a:endParaRPr lang="en-US" dirty="0" smtClean="0"/>
          </a:p>
          <a:p>
            <a:pPr algn="ctr">
              <a:buNone/>
            </a:pPr>
            <a:endParaRPr lang="en-US" sz="2400" strike="sngStrike" dirty="0" smtClean="0">
              <a:solidFill>
                <a:srgbClr val="FF0000"/>
              </a:solidFill>
            </a:endParaRPr>
          </a:p>
          <a:p>
            <a:pPr algn="ctr">
              <a:buNone/>
            </a:pPr>
            <a:endParaRPr lang="en-US" sz="2400" strike="sngStrike" dirty="0" smtClean="0">
              <a:solidFill>
                <a:srgbClr val="FF0000"/>
              </a:solidFill>
            </a:endParaRPr>
          </a:p>
          <a:p>
            <a:pPr algn="ctr">
              <a:buNone/>
            </a:pPr>
            <a:endParaRPr lang="en-US" sz="2400" strike="sngStrike" dirty="0" smtClean="0">
              <a:solidFill>
                <a:srgbClr val="FF0000"/>
              </a:solidFill>
            </a:endParaRPr>
          </a:p>
          <a:p>
            <a:pPr algn="ctr">
              <a:buNone/>
            </a:pPr>
            <a:endParaRPr lang="en-US" sz="2400" strike="sngStrike" dirty="0" smtClean="0">
              <a:solidFill>
                <a:srgbClr val="FF0000"/>
              </a:solidFill>
            </a:endParaRPr>
          </a:p>
          <a:p>
            <a:pPr algn="ctr">
              <a:buNone/>
            </a:pPr>
            <a:endParaRPr lang="en-US" sz="2400" strike="sngStrike" dirty="0" smtClean="0">
              <a:solidFill>
                <a:srgbClr val="FF0000"/>
              </a:solidFill>
            </a:endParaRPr>
          </a:p>
          <a:p>
            <a:pPr algn="ctr">
              <a:buNone/>
            </a:pPr>
            <a:r>
              <a:rPr lang="en-US" sz="2400" strike="sngStrike" dirty="0" smtClean="0">
                <a:solidFill>
                  <a:srgbClr val="FF0000"/>
                </a:solidFill>
              </a:rPr>
              <a:t>“I have something … listen to me!”</a:t>
            </a:r>
          </a:p>
          <a:p>
            <a:pPr algn="ctr">
              <a:buNone/>
            </a:pPr>
            <a:r>
              <a:rPr lang="en-US" sz="2400" u="sng" dirty="0" smtClean="0">
                <a:solidFill>
                  <a:srgbClr val="FF0000"/>
                </a:solidFill>
              </a:rPr>
              <a:t>“I </a:t>
            </a:r>
            <a:r>
              <a:rPr lang="en-US" sz="2400" u="sng" dirty="0" smtClean="0">
                <a:solidFill>
                  <a:srgbClr val="FF0000"/>
                </a:solidFill>
              </a:rPr>
              <a:t>have something</a:t>
            </a:r>
            <a:r>
              <a:rPr lang="en-US" sz="2400" u="sng" dirty="0" smtClean="0">
                <a:solidFill>
                  <a:srgbClr val="FF0000"/>
                </a:solidFill>
              </a:rPr>
              <a:t>, </a:t>
            </a:r>
            <a:r>
              <a:rPr lang="en-US" sz="2400" u="sng" dirty="0" smtClean="0">
                <a:solidFill>
                  <a:srgbClr val="FF0000"/>
                </a:solidFill>
              </a:rPr>
              <a:t>join</a:t>
            </a:r>
            <a:r>
              <a:rPr lang="en-US" sz="2400" u="sng" dirty="0" smtClean="0">
                <a:solidFill>
                  <a:srgbClr val="FF0000"/>
                </a:solidFill>
              </a:rPr>
              <a:t> me</a:t>
            </a:r>
            <a:r>
              <a:rPr lang="en-US" sz="2400" u="sng" dirty="0" smtClean="0">
                <a:solidFill>
                  <a:srgbClr val="FF0000"/>
                </a:solidFill>
              </a:rPr>
              <a:t>!”</a:t>
            </a:r>
          </a:p>
        </p:txBody>
      </p:sp>
      <p:sp>
        <p:nvSpPr>
          <p:cNvPr id="3" name="Title 2"/>
          <p:cNvSpPr>
            <a:spLocks noGrp="1"/>
          </p:cNvSpPr>
          <p:nvPr>
            <p:ph type="title"/>
          </p:nvPr>
        </p:nvSpPr>
        <p:spPr/>
        <p:txBody>
          <a:bodyPr/>
          <a:lstStyle/>
          <a:p>
            <a:pPr algn="ctr"/>
            <a:r>
              <a:rPr lang="en-US" dirty="0" smtClean="0"/>
              <a:t>The Value Game</a:t>
            </a:r>
            <a:endParaRPr lang="en-US" dirty="0"/>
          </a:p>
        </p:txBody>
      </p:sp>
      <p:pic>
        <p:nvPicPr>
          <p:cNvPr id="4" name="Picture 3" descr="stevejobs.png"/>
          <p:cNvPicPr>
            <a:picLocks noChangeAspect="1"/>
          </p:cNvPicPr>
          <p:nvPr/>
        </p:nvPicPr>
        <p:blipFill>
          <a:blip r:embed="rId3" cstate="print"/>
          <a:stretch>
            <a:fillRect/>
          </a:stretch>
        </p:blipFill>
        <p:spPr>
          <a:xfrm>
            <a:off x="2362200" y="1371600"/>
            <a:ext cx="5228492" cy="3657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Compare:</a:t>
            </a:r>
            <a:endParaRPr lang="en-US" dirty="0"/>
          </a:p>
        </p:txBody>
      </p:sp>
      <p:sp>
        <p:nvSpPr>
          <p:cNvPr id="3" name="Text Placeholder 2"/>
          <p:cNvSpPr>
            <a:spLocks noGrp="1"/>
          </p:cNvSpPr>
          <p:nvPr>
            <p:ph type="body" idx="1"/>
          </p:nvPr>
        </p:nvSpPr>
        <p:spPr/>
        <p:txBody>
          <a:bodyPr/>
          <a:lstStyle/>
          <a:p>
            <a:pPr algn="ctr"/>
            <a:r>
              <a:rPr lang="en-US" dirty="0" smtClean="0"/>
              <a:t>I don’t care </a:t>
            </a:r>
            <a:r>
              <a:rPr lang="en-US" dirty="0" smtClean="0">
                <a:sym typeface="Wingdings" pitchFamily="2" charset="2"/>
              </a:rPr>
              <a:t></a:t>
            </a:r>
            <a:endParaRPr lang="en-US" dirty="0"/>
          </a:p>
        </p:txBody>
      </p:sp>
      <p:sp>
        <p:nvSpPr>
          <p:cNvPr id="4" name="Text Placeholder 3"/>
          <p:cNvSpPr>
            <a:spLocks noGrp="1"/>
          </p:cNvSpPr>
          <p:nvPr>
            <p:ph type="body" sz="half" idx="3"/>
          </p:nvPr>
        </p:nvSpPr>
        <p:spPr/>
        <p:txBody>
          <a:bodyPr>
            <a:normAutofit lnSpcReduction="10000"/>
          </a:bodyPr>
          <a:lstStyle/>
          <a:p>
            <a:r>
              <a:rPr lang="en-US" dirty="0" smtClean="0"/>
              <a:t>Would you be happy to buy it? ….oh yeah </a:t>
            </a:r>
            <a:r>
              <a:rPr lang="en-US" dirty="0" smtClean="0">
                <a:sym typeface="Wingdings" pitchFamily="2" charset="2"/>
              </a:rPr>
              <a:t></a:t>
            </a:r>
            <a:endParaRPr lang="en-US" dirty="0"/>
          </a:p>
        </p:txBody>
      </p:sp>
      <p:sp>
        <p:nvSpPr>
          <p:cNvPr id="5" name="Content Placeholder 4"/>
          <p:cNvSpPr>
            <a:spLocks noGrp="1"/>
          </p:cNvSpPr>
          <p:nvPr>
            <p:ph sz="quarter" idx="2"/>
          </p:nvPr>
        </p:nvSpPr>
        <p:spPr/>
        <p:txBody>
          <a:bodyPr>
            <a:normAutofit/>
          </a:bodyPr>
          <a:lstStyle/>
          <a:p>
            <a:pPr algn="ctr">
              <a:buNone/>
            </a:pPr>
            <a:r>
              <a:rPr lang="en-US" dirty="0" smtClean="0"/>
              <a:t> If Apple were like everyone else, a marketing message from them might sound like this:</a:t>
            </a:r>
          </a:p>
          <a:p>
            <a:pPr algn="ctr"/>
            <a:r>
              <a:rPr lang="en-US" sz="1800" dirty="0" smtClean="0"/>
              <a:t>“</a:t>
            </a:r>
            <a:r>
              <a:rPr lang="en-US" sz="2800" b="1" dirty="0" smtClean="0">
                <a:solidFill>
                  <a:srgbClr val="FF0000"/>
                </a:solidFill>
                <a:latin typeface="Agency FB" pitchFamily="34" charset="0"/>
              </a:rPr>
              <a:t>We make great computers; they are beautifully designed and simple to use. Do you want one?”</a:t>
            </a:r>
            <a:endParaRPr lang="en-US" sz="1800" b="1" dirty="0">
              <a:solidFill>
                <a:srgbClr val="FF0000"/>
              </a:solidFill>
              <a:latin typeface="Agency FB" pitchFamily="34" charset="0"/>
            </a:endParaRPr>
          </a:p>
        </p:txBody>
      </p:sp>
      <p:sp>
        <p:nvSpPr>
          <p:cNvPr id="6" name="Content Placeholder 5"/>
          <p:cNvSpPr>
            <a:spLocks noGrp="1"/>
          </p:cNvSpPr>
          <p:nvPr>
            <p:ph sz="quarter" idx="4"/>
          </p:nvPr>
        </p:nvSpPr>
        <p:spPr>
          <a:xfrm>
            <a:off x="4645025" y="990600"/>
            <a:ext cx="4041775" cy="4395457"/>
          </a:xfrm>
        </p:spPr>
        <p:txBody>
          <a:bodyPr>
            <a:normAutofit fontScale="62500" lnSpcReduction="20000"/>
          </a:bodyPr>
          <a:lstStyle/>
          <a:p>
            <a:pPr algn="ctr">
              <a:buNone/>
            </a:pPr>
            <a:r>
              <a:rPr lang="en-US" sz="3200" b="1" dirty="0" smtClean="0"/>
              <a:t>   Here is how Apple actually communicates:</a:t>
            </a:r>
          </a:p>
          <a:p>
            <a:endParaRPr lang="en-US" dirty="0" smtClean="0"/>
          </a:p>
          <a:p>
            <a:pPr algn="ctr"/>
            <a:r>
              <a:rPr lang="en-US" dirty="0" smtClean="0"/>
              <a:t>“</a:t>
            </a:r>
            <a:r>
              <a:rPr lang="en-US" sz="4500" b="1" dirty="0" smtClean="0">
                <a:solidFill>
                  <a:srgbClr val="FF0000"/>
                </a:solidFill>
                <a:latin typeface="Agency FB" pitchFamily="34" charset="0"/>
              </a:rPr>
              <a:t>Everything we do, we believe we are challenging the status quo. We believe in thinking differently. The way we do it is by making our products beautifully designed and simple to use. We happen to make great computers. Want to be part of this era of greatness?”</a:t>
            </a:r>
            <a:endParaRPr lang="en-US" b="1" dirty="0">
              <a:solidFill>
                <a:srgbClr val="FF0000"/>
              </a:solidFill>
              <a:latin typeface="Agency FB"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solidFill>
                  <a:schemeClr val="tx1"/>
                </a:solidFill>
              </a:rPr>
              <a:t>Qualitative Research: </a:t>
            </a:r>
            <a:br>
              <a:rPr lang="en-US" sz="3200" dirty="0" smtClean="0">
                <a:solidFill>
                  <a:schemeClr val="tx1"/>
                </a:solidFill>
              </a:rPr>
            </a:br>
            <a:r>
              <a:rPr lang="en-US" sz="3200" dirty="0" smtClean="0">
                <a:solidFill>
                  <a:schemeClr val="tx1"/>
                </a:solidFill>
              </a:rPr>
              <a:t> the practice of change</a:t>
            </a:r>
            <a:endParaRPr lang="en-US" sz="3200" dirty="0">
              <a:solidFill>
                <a:schemeClr val="tx1"/>
              </a:solidFill>
            </a:endParaRPr>
          </a:p>
        </p:txBody>
      </p:sp>
      <p:sp>
        <p:nvSpPr>
          <p:cNvPr id="3" name="Text Placeholder 2"/>
          <p:cNvSpPr>
            <a:spLocks noGrp="1"/>
          </p:cNvSpPr>
          <p:nvPr>
            <p:ph type="body" idx="1"/>
          </p:nvPr>
        </p:nvSpPr>
        <p:spPr/>
        <p:txBody>
          <a:bodyPr/>
          <a:lstStyle/>
          <a:p>
            <a:r>
              <a:rPr lang="en-US" dirty="0" smtClean="0"/>
              <a:t>What is the difference? </a:t>
            </a:r>
            <a:endParaRPr lang="en-US" dirty="0"/>
          </a:p>
        </p:txBody>
      </p:sp>
      <p:sp>
        <p:nvSpPr>
          <p:cNvPr id="4" name="Text Placeholder 3"/>
          <p:cNvSpPr>
            <a:spLocks noGrp="1"/>
          </p:cNvSpPr>
          <p:nvPr>
            <p:ph type="body" sz="half" idx="3"/>
          </p:nvPr>
        </p:nvSpPr>
        <p:spPr/>
        <p:txBody>
          <a:bodyPr/>
          <a:lstStyle/>
          <a:p>
            <a:r>
              <a:rPr lang="en-US" dirty="0" smtClean="0"/>
              <a:t>Qualitative=Value?</a:t>
            </a:r>
            <a:endParaRPr lang="en-US" dirty="0"/>
          </a:p>
        </p:txBody>
      </p:sp>
      <p:sp>
        <p:nvSpPr>
          <p:cNvPr id="5" name="Content Placeholder 4"/>
          <p:cNvSpPr>
            <a:spLocks noGrp="1"/>
          </p:cNvSpPr>
          <p:nvPr>
            <p:ph sz="quarter" idx="2"/>
          </p:nvPr>
        </p:nvSpPr>
        <p:spPr>
          <a:xfrm>
            <a:off x="457200" y="1444294"/>
            <a:ext cx="4040188" cy="3737306"/>
          </a:xfrm>
        </p:spPr>
        <p:txBody>
          <a:bodyPr>
            <a:normAutofit/>
          </a:bodyPr>
          <a:lstStyle/>
          <a:p>
            <a:pPr>
              <a:buNone/>
            </a:pPr>
            <a:r>
              <a:rPr lang="en-US" dirty="0" smtClean="0"/>
              <a:t> “Pre-service teachers’ perspective towards using </a:t>
            </a:r>
            <a:r>
              <a:rPr lang="en-US" dirty="0" err="1" smtClean="0"/>
              <a:t>Facebook</a:t>
            </a:r>
            <a:r>
              <a:rPr lang="en-US" dirty="0" smtClean="0"/>
              <a:t> in teaching writing”</a:t>
            </a:r>
          </a:p>
          <a:p>
            <a:pPr>
              <a:buNone/>
            </a:pPr>
            <a:endParaRPr lang="en-US" dirty="0" smtClean="0"/>
          </a:p>
          <a:p>
            <a:pPr algn="ctr">
              <a:buNone/>
            </a:pPr>
            <a:r>
              <a:rPr lang="en-US" dirty="0" smtClean="0"/>
              <a:t>“Designing Games as a requirement for pre-service teachers: A case study”</a:t>
            </a:r>
          </a:p>
          <a:p>
            <a:pPr>
              <a:buNone/>
            </a:pPr>
            <a:endParaRPr lang="en-US" dirty="0" smtClean="0"/>
          </a:p>
          <a:p>
            <a:pPr>
              <a:buNone/>
            </a:pPr>
            <a:endParaRPr lang="en-US" dirty="0" smtClean="0"/>
          </a:p>
          <a:p>
            <a:pPr>
              <a:buNone/>
            </a:pPr>
            <a:endParaRPr lang="en-US" dirty="0" smtClean="0"/>
          </a:p>
          <a:p>
            <a:endParaRPr lang="en-US" dirty="0" smtClean="0"/>
          </a:p>
          <a:p>
            <a:endParaRPr lang="en-US" dirty="0"/>
          </a:p>
        </p:txBody>
      </p:sp>
      <p:sp>
        <p:nvSpPr>
          <p:cNvPr id="6" name="Content Placeholder 5"/>
          <p:cNvSpPr>
            <a:spLocks noGrp="1"/>
          </p:cNvSpPr>
          <p:nvPr>
            <p:ph sz="quarter" idx="4"/>
          </p:nvPr>
        </p:nvSpPr>
        <p:spPr>
          <a:xfrm>
            <a:off x="4645025" y="1444294"/>
            <a:ext cx="4041775" cy="3737306"/>
          </a:xfrm>
        </p:spPr>
        <p:txBody>
          <a:bodyPr>
            <a:normAutofit fontScale="92500" lnSpcReduction="10000"/>
          </a:bodyPr>
          <a:lstStyle/>
          <a:p>
            <a:pPr>
              <a:buNone/>
            </a:pPr>
            <a:r>
              <a:rPr lang="en-US" dirty="0" smtClean="0"/>
              <a:t>“Developing professional vision for practice: pre-service teachers using students’ writings on </a:t>
            </a:r>
            <a:r>
              <a:rPr lang="en-US" dirty="0" err="1" smtClean="0"/>
              <a:t>Facebook</a:t>
            </a:r>
            <a:r>
              <a:rPr lang="en-US" dirty="0" smtClean="0"/>
              <a:t> for practice”</a:t>
            </a:r>
          </a:p>
          <a:p>
            <a:pPr>
              <a:buNone/>
            </a:pPr>
            <a:endParaRPr lang="en-US" dirty="0" smtClean="0"/>
          </a:p>
          <a:p>
            <a:pPr algn="ctr">
              <a:buNone/>
            </a:pPr>
            <a:r>
              <a:rPr lang="en-US" dirty="0" smtClean="0"/>
              <a:t>“Activity Theory As Analytical Tool: A Case Study Of Developing Student Teachers’ Creativity In Design”</a:t>
            </a:r>
            <a:endParaRPr lang="en-US" dirty="0"/>
          </a:p>
        </p:txBody>
      </p:sp>
      <p:cxnSp>
        <p:nvCxnSpPr>
          <p:cNvPr id="8" name="Straight Arrow Connector 7"/>
          <p:cNvCxnSpPr/>
          <p:nvPr/>
        </p:nvCxnSpPr>
        <p:spPr>
          <a:xfrm>
            <a:off x="4114800" y="2286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343400" y="4191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The development of social research in advanced economics: </a:t>
            </a:r>
            <a:r>
              <a:rPr lang="en-US" sz="1000" dirty="0" smtClean="0"/>
              <a:t>(1)</a:t>
            </a:r>
          </a:p>
          <a:p>
            <a:pPr lvl="2">
              <a:buFontTx/>
              <a:buChar char="-"/>
            </a:pPr>
            <a:r>
              <a:rPr lang="en-US" dirty="0" smtClean="0"/>
              <a:t>positive orientation towards engaging in different types of research. </a:t>
            </a:r>
            <a:r>
              <a:rPr lang="en-US" sz="1000" dirty="0" smtClean="0"/>
              <a:t>(2)</a:t>
            </a:r>
          </a:p>
          <a:p>
            <a:pPr lvl="2">
              <a:buFontTx/>
              <a:buChar char="-"/>
            </a:pPr>
            <a:r>
              <a:rPr lang="en-US" dirty="0" smtClean="0"/>
              <a:t>Advanced market economics       Quantitative        serve policy ends. </a:t>
            </a:r>
            <a:r>
              <a:rPr lang="en-US" sz="1000" dirty="0" smtClean="0"/>
              <a:t>(3)</a:t>
            </a:r>
          </a:p>
          <a:p>
            <a:r>
              <a:rPr lang="en-US" b="1" dirty="0" smtClean="0"/>
              <a:t>The rise of QR to social changes:</a:t>
            </a:r>
          </a:p>
          <a:p>
            <a:pPr lvl="1"/>
            <a:r>
              <a:rPr lang="en-US" dirty="0" smtClean="0"/>
              <a:t>A) articles formerly classified as ‘non-empirical’ or ‘theoretical’ gave way to QR.</a:t>
            </a:r>
          </a:p>
          <a:p>
            <a:pPr lvl="1"/>
            <a:r>
              <a:rPr lang="en-US" dirty="0" smtClean="0"/>
              <a:t>B) everyday reality which produces statistical relationships.</a:t>
            </a:r>
          </a:p>
          <a:p>
            <a:pPr lvl="1"/>
            <a:r>
              <a:rPr lang="en-US" dirty="0" smtClean="0"/>
              <a:t>C) took that space on the expense of these articles not quantitative            “systemization of methods”</a:t>
            </a:r>
            <a:r>
              <a:rPr lang="en-US" sz="1100" dirty="0" smtClean="0"/>
              <a:t>(4)</a:t>
            </a:r>
          </a:p>
          <a:p>
            <a:pPr lvl="1"/>
            <a:endParaRPr lang="en-US" sz="1100" dirty="0" smtClean="0"/>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sz="3100" dirty="0" smtClean="0">
                <a:solidFill>
                  <a:srgbClr val="0070C0"/>
                </a:solidFill>
                <a:effectLst/>
              </a:rPr>
              <a:t>Recent amplified interest in QR??</a:t>
            </a:r>
            <a:r>
              <a:rPr lang="en-US" sz="4400" dirty="0" smtClean="0">
                <a:solidFill>
                  <a:srgbClr val="0070C0"/>
                </a:solidFill>
              </a:rPr>
              <a:t/>
            </a:r>
            <a:br>
              <a:rPr lang="en-US" sz="4400" dirty="0" smtClean="0">
                <a:solidFill>
                  <a:srgbClr val="0070C0"/>
                </a:solidFill>
              </a:rPr>
            </a:br>
            <a:r>
              <a:rPr lang="en-US" sz="2700" dirty="0" smtClean="0">
                <a:solidFill>
                  <a:srgbClr val="0070C0"/>
                </a:solidFill>
              </a:rPr>
              <a:t> QR rise could allow for missing the big picture</a:t>
            </a:r>
            <a:endParaRPr lang="en-US" dirty="0">
              <a:solidFill>
                <a:srgbClr val="0070C0"/>
              </a:solidFill>
            </a:endParaRPr>
          </a:p>
        </p:txBody>
      </p:sp>
      <p:cxnSp>
        <p:nvCxnSpPr>
          <p:cNvPr id="5" name="Straight Arrow Connector 4"/>
          <p:cNvCxnSpPr/>
          <p:nvPr/>
        </p:nvCxnSpPr>
        <p:spPr>
          <a:xfrm>
            <a:off x="2895600" y="5486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800600" y="2971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781800" y="2971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Autofit/>
          </a:bodyPr>
          <a:lstStyle/>
          <a:p>
            <a:r>
              <a:rPr lang="en-US" sz="1600" dirty="0" smtClean="0"/>
              <a:t>Quantitative research in social sciences of the </a:t>
            </a:r>
            <a:r>
              <a:rPr lang="en-US" sz="1600" b="1" dirty="0" smtClean="0"/>
              <a:t>Enlightenment’s</a:t>
            </a:r>
            <a:r>
              <a:rPr lang="en-US" sz="1600" dirty="0" smtClean="0"/>
              <a:t> idea that society should be developed </a:t>
            </a:r>
            <a:r>
              <a:rPr lang="en-US" sz="1600" b="1" dirty="0" smtClean="0"/>
              <a:t>rationally</a:t>
            </a:r>
            <a:r>
              <a:rPr lang="en-US" sz="1600" dirty="0" smtClean="0"/>
              <a:t>.</a:t>
            </a:r>
          </a:p>
          <a:p>
            <a:endParaRPr lang="en-US" sz="1600" dirty="0" smtClean="0"/>
          </a:p>
          <a:p>
            <a:r>
              <a:rPr lang="en-US" sz="1600" dirty="0" smtClean="0"/>
              <a:t>In this line of thought, </a:t>
            </a:r>
            <a:r>
              <a:rPr lang="en-US" sz="1600" b="1" dirty="0" smtClean="0"/>
              <a:t>social science </a:t>
            </a:r>
            <a:r>
              <a:rPr lang="en-US" sz="1600" dirty="0" smtClean="0"/>
              <a:t>is seen as a means to </a:t>
            </a:r>
            <a:r>
              <a:rPr lang="en-US" sz="1600" b="1" dirty="0" smtClean="0"/>
              <a:t>depoliticize</a:t>
            </a:r>
            <a:r>
              <a:rPr lang="en-US" sz="1600" dirty="0" smtClean="0"/>
              <a:t> policy decisions by proving scientifically what the best way to advance the desired development.</a:t>
            </a:r>
          </a:p>
          <a:p>
            <a:endParaRPr lang="en-US" sz="1600" dirty="0" smtClean="0"/>
          </a:p>
          <a:p>
            <a:r>
              <a:rPr lang="en-US" sz="1600" dirty="0" smtClean="0"/>
              <a:t>Then there was an ideological shift: a downgrading of evidence-based public policy; away from government intervention in favor of privatization.</a:t>
            </a:r>
          </a:p>
          <a:p>
            <a:endParaRPr lang="en-US" sz="1600" dirty="0" smtClean="0"/>
          </a:p>
          <a:p>
            <a:r>
              <a:rPr lang="en-US" sz="1600" dirty="0" smtClean="0"/>
              <a:t>Then again, 1990s and 2000s evidence-based policy gained substantial momentum worldwide. (particularly, performance management).</a:t>
            </a:r>
          </a:p>
          <a:p>
            <a:endParaRPr lang="en-US" sz="1600" dirty="0" smtClean="0"/>
          </a:p>
          <a:p>
            <a:r>
              <a:rPr lang="en-US" sz="1600" dirty="0" smtClean="0"/>
              <a:t>This means thinking about your paper </a:t>
            </a:r>
            <a:r>
              <a:rPr lang="en-US" sz="1600" b="1" dirty="0" smtClean="0"/>
              <a:t>as part of the movement </a:t>
            </a:r>
            <a:r>
              <a:rPr lang="en-US" sz="1600" dirty="0" smtClean="0"/>
              <a:t>rather than an </a:t>
            </a:r>
            <a:r>
              <a:rPr lang="en-US" sz="1600" b="1" dirty="0" smtClean="0"/>
              <a:t>application of a set criteria that you have to learn. </a:t>
            </a:r>
          </a:p>
          <a:p>
            <a:endParaRPr lang="en-US" sz="1600" dirty="0" smtClean="0"/>
          </a:p>
          <a:p>
            <a:r>
              <a:rPr lang="en-US" sz="1600" dirty="0" smtClean="0">
                <a:solidFill>
                  <a:srgbClr val="FF0000"/>
                </a:solidFill>
              </a:rPr>
              <a:t>The essence of qualitative research lies the </a:t>
            </a:r>
            <a:r>
              <a:rPr lang="en-US" sz="1600" b="1" dirty="0" smtClean="0">
                <a:solidFill>
                  <a:srgbClr val="FF0000"/>
                </a:solidFill>
              </a:rPr>
              <a:t>notion</a:t>
            </a:r>
            <a:r>
              <a:rPr lang="en-US" sz="1600" dirty="0" smtClean="0">
                <a:solidFill>
                  <a:srgbClr val="FF0000"/>
                </a:solidFill>
              </a:rPr>
              <a:t> of a living, moving, changing </a:t>
            </a:r>
            <a:r>
              <a:rPr lang="en-US" sz="1600" b="1" dirty="0" smtClean="0">
                <a:solidFill>
                  <a:srgbClr val="FF0000"/>
                </a:solidFill>
              </a:rPr>
              <a:t>system</a:t>
            </a:r>
            <a:r>
              <a:rPr lang="en-US" sz="1600" dirty="0" smtClean="0">
                <a:solidFill>
                  <a:srgbClr val="FF0000"/>
                </a:solidFill>
              </a:rPr>
              <a:t> that lies in the living, moving, changing </a:t>
            </a:r>
            <a:r>
              <a:rPr lang="en-US" sz="1600" b="1" dirty="0" smtClean="0">
                <a:solidFill>
                  <a:srgbClr val="FF0000"/>
                </a:solidFill>
              </a:rPr>
              <a:t>you (an others).</a:t>
            </a:r>
            <a:endParaRPr lang="en-US" sz="1600" dirty="0">
              <a:solidFill>
                <a:srgbClr val="FF0000"/>
              </a:solidFill>
            </a:endParaRPr>
          </a:p>
        </p:txBody>
      </p:sp>
      <p:sp>
        <p:nvSpPr>
          <p:cNvPr id="3" name="Title 2"/>
          <p:cNvSpPr>
            <a:spLocks noGrp="1"/>
          </p:cNvSpPr>
          <p:nvPr>
            <p:ph type="title"/>
          </p:nvPr>
        </p:nvSpPr>
        <p:spPr/>
        <p:txBody>
          <a:bodyPr>
            <a:normAutofit/>
          </a:bodyPr>
          <a:lstStyle/>
          <a:p>
            <a:r>
              <a:rPr lang="en-US" sz="3200" dirty="0" smtClean="0">
                <a:solidFill>
                  <a:schemeClr val="tx1"/>
                </a:solidFill>
              </a:rPr>
              <a:t>The Story …</a:t>
            </a:r>
            <a:endParaRPr lang="en-US" sz="32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3095</TotalTime>
  <Words>2169</Words>
  <Application>Microsoft Office PowerPoint</Application>
  <PresentationFormat>On-screen Show (4:3)</PresentationFormat>
  <Paragraphs>277</Paragraphs>
  <Slides>26</Slides>
  <Notes>16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“To live in a different language game”</vt:lpstr>
      <vt:lpstr>Slide 2</vt:lpstr>
      <vt:lpstr>The Big Picture:</vt:lpstr>
      <vt:lpstr>A trip to the “loo” ! </vt:lpstr>
      <vt:lpstr>The Value Game</vt:lpstr>
      <vt:lpstr> Compare:</vt:lpstr>
      <vt:lpstr>Qualitative Research:   the practice of change</vt:lpstr>
      <vt:lpstr>Recent amplified interest in QR??  QR rise could allow for missing the big picture</vt:lpstr>
      <vt:lpstr>The Story …</vt:lpstr>
      <vt:lpstr>The Rise of Qualitative Research as a Category and a Set of Practices</vt:lpstr>
      <vt:lpstr>So what do you need from an “expert”? </vt:lpstr>
      <vt:lpstr>The point is …</vt:lpstr>
      <vt:lpstr>“Ascending from the abstract to the concrete …”</vt:lpstr>
      <vt:lpstr>“A sense of urgency and value”</vt:lpstr>
      <vt:lpstr>Consider this …</vt:lpstr>
      <vt:lpstr>“Bad Things” in Academia … </vt:lpstr>
      <vt:lpstr>The tension we are facing now:</vt:lpstr>
      <vt:lpstr>So …What now?</vt:lpstr>
      <vt:lpstr>Group Work :</vt:lpstr>
      <vt:lpstr>Application process …</vt:lpstr>
      <vt:lpstr>Factors to consider:</vt:lpstr>
      <vt:lpstr>Example:</vt:lpstr>
      <vt:lpstr>Slide 23</vt:lpstr>
      <vt:lpstr>Going back to the beginning …</vt:lpstr>
      <vt:lpstr>The three pillars:</vt:lpstr>
      <vt:lpstr>Next steps: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live in a different language game”</dc:title>
  <dc:creator>user</dc:creator>
  <cp:lastModifiedBy>user</cp:lastModifiedBy>
  <cp:revision>237</cp:revision>
  <dcterms:created xsi:type="dcterms:W3CDTF">2006-08-16T00:00:00Z</dcterms:created>
  <dcterms:modified xsi:type="dcterms:W3CDTF">2019-04-13T07:34:22Z</dcterms:modified>
</cp:coreProperties>
</file>